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79" r:id="rId5"/>
    <p:sldMasterId id="2147483680" r:id="rId6"/>
  </p:sldMasterIdLst>
  <p:notesMasterIdLst>
    <p:notesMasterId r:id="rId2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9144000" cy="5143500" type="screen16x9"/>
  <p:notesSz cx="6858000" cy="9144000"/>
  <p:embeddedFontLst>
    <p:embeddedFont>
      <p:font typeface="Century Gothic" panose="020B0502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4E0095-02D9-43AA-9EB3-57E31CAE1F4A}">
  <a:tblStyle styleId="{564E0095-02D9-43AA-9EB3-57E31CAE1F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08"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1.fntdata"/><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 Tiela [Southern River College]" userId="bf386e6b-4d7d-43de-b407-a69201ec0eea" providerId="ADAL" clId="{972B1291-2D52-4FC7-9F7D-B081EAE33D07}"/>
    <pc:docChg chg="modSld">
      <pc:chgData name="AGNEW Tiela [Southern River College]" userId="bf386e6b-4d7d-43de-b407-a69201ec0eea" providerId="ADAL" clId="{972B1291-2D52-4FC7-9F7D-B081EAE33D07}" dt="2022-06-23T11:54:12.250" v="1" actId="729"/>
      <pc:docMkLst>
        <pc:docMk/>
      </pc:docMkLst>
      <pc:sldChg chg="mod modShow">
        <pc:chgData name="AGNEW Tiela [Southern River College]" userId="bf386e6b-4d7d-43de-b407-a69201ec0eea" providerId="ADAL" clId="{972B1291-2D52-4FC7-9F7D-B081EAE33D07}" dt="2022-06-23T11:53:53.867" v="0" actId="729"/>
        <pc:sldMkLst>
          <pc:docMk/>
          <pc:sldMk cId="0" sldId="260"/>
        </pc:sldMkLst>
      </pc:sldChg>
      <pc:sldChg chg="mod modShow">
        <pc:chgData name="AGNEW Tiela [Southern River College]" userId="bf386e6b-4d7d-43de-b407-a69201ec0eea" providerId="ADAL" clId="{972B1291-2D52-4FC7-9F7D-B081EAE33D07}" dt="2022-06-23T11:53:53.867" v="0" actId="729"/>
        <pc:sldMkLst>
          <pc:docMk/>
          <pc:sldMk cId="0" sldId="261"/>
        </pc:sldMkLst>
      </pc:sldChg>
      <pc:sldChg chg="mod modShow">
        <pc:chgData name="AGNEW Tiela [Southern River College]" userId="bf386e6b-4d7d-43de-b407-a69201ec0eea" providerId="ADAL" clId="{972B1291-2D52-4FC7-9F7D-B081EAE33D07}" dt="2022-06-23T11:53:53.867" v="0" actId="729"/>
        <pc:sldMkLst>
          <pc:docMk/>
          <pc:sldMk cId="0" sldId="262"/>
        </pc:sldMkLst>
      </pc:sldChg>
      <pc:sldChg chg="mod modShow">
        <pc:chgData name="AGNEW Tiela [Southern River College]" userId="bf386e6b-4d7d-43de-b407-a69201ec0eea" providerId="ADAL" clId="{972B1291-2D52-4FC7-9F7D-B081EAE33D07}" dt="2022-06-23T11:54:12.250" v="1" actId="729"/>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4fe854d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4fe854d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505eb8ae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505eb8ae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91c5884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91c5884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6505eb8ae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6505eb8ae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f50028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f50028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505eb8ae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505eb8ae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Bangalay - canoes</a:t>
            </a:r>
            <a:endParaRPr/>
          </a:p>
          <a:p>
            <a:pPr marL="0" lvl="0" indent="0" algn="l" rtl="0">
              <a:lnSpc>
                <a:spcPct val="115000"/>
              </a:lnSpc>
              <a:spcBef>
                <a:spcPts val="0"/>
              </a:spcBef>
              <a:spcAft>
                <a:spcPts val="0"/>
              </a:spcAft>
              <a:buNone/>
            </a:pPr>
            <a:r>
              <a:rPr lang="en-GB"/>
              <a:t>Stingybark - canoes and shields</a:t>
            </a:r>
            <a:endParaRPr/>
          </a:p>
          <a:p>
            <a:pPr marL="0" lvl="0" indent="0" algn="l" rtl="0">
              <a:lnSpc>
                <a:spcPct val="115000"/>
              </a:lnSpc>
              <a:spcBef>
                <a:spcPts val="0"/>
              </a:spcBef>
              <a:spcAft>
                <a:spcPts val="0"/>
              </a:spcAft>
              <a:buNone/>
            </a:pPr>
            <a:r>
              <a:rPr lang="en-GB"/>
              <a:t>Sheoak - shields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512e7414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512e741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36a71ac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36a71ac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505eb8ae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505eb8ae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6a71ac8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6a71ac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505eb8a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505eb8a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505eb8ae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505eb8ae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e5c105c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e5c105c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1" name="Google Shape;61;p1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2" name="Google Shape;62;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4" name="Google Shape;74;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5" name="Google Shape;75;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76"/>
        <p:cNvGrpSpPr/>
        <p:nvPr/>
      </p:nvGrpSpPr>
      <p:grpSpPr>
        <a:xfrm>
          <a:off x="0" y="0"/>
          <a:ext cx="0" cy="0"/>
          <a:chOff x="0" y="0"/>
          <a:chExt cx="0" cy="0"/>
        </a:xfrm>
      </p:grpSpPr>
      <p:sp>
        <p:nvSpPr>
          <p:cNvPr id="77" name="Google Shape;77;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78" name="Google Shape;78;p14"/>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79"/>
        <p:cNvGrpSpPr/>
        <p:nvPr/>
      </p:nvGrpSpPr>
      <p:grpSpPr>
        <a:xfrm>
          <a:off x="0" y="0"/>
          <a:ext cx="0" cy="0"/>
          <a:chOff x="0" y="0"/>
          <a:chExt cx="0" cy="0"/>
        </a:xfrm>
      </p:grpSpPr>
      <p:sp>
        <p:nvSpPr>
          <p:cNvPr id="80" name="Google Shape;80;p15"/>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81" name="Google Shape;81;p15"/>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2"/>
        <p:cNvGrpSpPr/>
        <p:nvPr/>
      </p:nvGrpSpPr>
      <p:grpSpPr>
        <a:xfrm>
          <a:off x="0" y="0"/>
          <a:ext cx="0" cy="0"/>
          <a:chOff x="0" y="0"/>
          <a:chExt cx="0" cy="0"/>
        </a:xfrm>
      </p:grpSpPr>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5" name="Google Shape;85;p1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6"/>
        <p:cNvGrpSpPr/>
        <p:nvPr/>
      </p:nvGrpSpPr>
      <p:grpSpPr>
        <a:xfrm>
          <a:off x="0" y="0"/>
          <a:ext cx="0" cy="0"/>
          <a:chOff x="0" y="0"/>
          <a:chExt cx="0" cy="0"/>
        </a:xfrm>
      </p:grpSpPr>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8" name="Google Shape;88;p1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9" name="Google Shape;89;p1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2" name="Google Shape;92;p1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3"/>
        <p:cNvGrpSpPr/>
        <p:nvPr/>
      </p:nvGrpSpPr>
      <p:grpSpPr>
        <a:xfrm>
          <a:off x="0" y="0"/>
          <a:ext cx="0" cy="0"/>
          <a:chOff x="0" y="0"/>
          <a:chExt cx="0" cy="0"/>
        </a:xfrm>
      </p:grpSpPr>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6" name="Google Shape;96;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9"/>
        <p:cNvGrpSpPr/>
        <p:nvPr/>
      </p:nvGrpSpPr>
      <p:grpSpPr>
        <a:xfrm>
          <a:off x="0" y="0"/>
          <a:ext cx="0" cy="0"/>
          <a:chOff x="0" y="0"/>
          <a:chExt cx="0" cy="0"/>
        </a:xfrm>
      </p:grpSpPr>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1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2" name="Google Shape;102;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1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5"/>
        <p:cNvGrpSpPr/>
        <p:nvPr/>
      </p:nvGrpSpPr>
      <p:grpSpPr>
        <a:xfrm>
          <a:off x="0" y="0"/>
          <a:ext cx="0" cy="0"/>
          <a:chOff x="0" y="0"/>
          <a:chExt cx="0" cy="0"/>
        </a:xfrm>
      </p:grpSpPr>
      <p:sp>
        <p:nvSpPr>
          <p:cNvPr id="106" name="Google Shape;10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2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8" name="Google Shape;108;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2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11"/>
        <p:cNvGrpSpPr/>
        <p:nvPr/>
      </p:nvGrpSpPr>
      <p:grpSpPr>
        <a:xfrm>
          <a:off x="0" y="0"/>
          <a:ext cx="0" cy="0"/>
          <a:chOff x="0" y="0"/>
          <a:chExt cx="0" cy="0"/>
        </a:xfrm>
      </p:grpSpPr>
      <p:sp>
        <p:nvSpPr>
          <p:cNvPr id="112" name="Google Shape;11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2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4" name="Google Shape;114;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5"/>
        <p:cNvGrpSpPr/>
        <p:nvPr/>
      </p:nvGrpSpPr>
      <p:grpSpPr>
        <a:xfrm>
          <a:off x="0" y="0"/>
          <a:ext cx="0" cy="0"/>
          <a:chOff x="0" y="0"/>
          <a:chExt cx="0" cy="0"/>
        </a:xfrm>
      </p:grpSpPr>
      <p:sp>
        <p:nvSpPr>
          <p:cNvPr id="16" name="Google Shape;16;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7" name="Google Shape;17;p3"/>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7"/>
        <p:cNvGrpSpPr/>
        <p:nvPr/>
      </p:nvGrpSpPr>
      <p:grpSpPr>
        <a:xfrm>
          <a:off x="0" y="0"/>
          <a:ext cx="0" cy="0"/>
          <a:chOff x="0" y="0"/>
          <a:chExt cx="0" cy="0"/>
        </a:xfrm>
      </p:grpSpPr>
      <p:sp>
        <p:nvSpPr>
          <p:cNvPr id="118" name="Google Shape;11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9" name="Google Shape;119;p2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20" name="Google Shape;120;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2" name="Google Shape;122;p2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3"/>
        <p:cNvGrpSpPr/>
        <p:nvPr/>
      </p:nvGrpSpPr>
      <p:grpSpPr>
        <a:xfrm>
          <a:off x="0" y="0"/>
          <a:ext cx="0" cy="0"/>
          <a:chOff x="0" y="0"/>
          <a:chExt cx="0" cy="0"/>
        </a:xfrm>
      </p:grpSpPr>
      <p:sp>
        <p:nvSpPr>
          <p:cNvPr id="124" name="Google Shape;12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5" name="Google Shape;125;p2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6" name="Google Shape;126;p2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8" name="Google Shape;128;p2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6" name="Google Shape;136;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38" name="Google Shape;138;p25"/>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39" name="Google Shape;139;p25"/>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40"/>
        <p:cNvGrpSpPr/>
        <p:nvPr/>
      </p:nvGrpSpPr>
      <p:grpSpPr>
        <a:xfrm>
          <a:off x="0" y="0"/>
          <a:ext cx="0" cy="0"/>
          <a:chOff x="0" y="0"/>
          <a:chExt cx="0" cy="0"/>
        </a:xfrm>
      </p:grpSpPr>
      <p:sp>
        <p:nvSpPr>
          <p:cNvPr id="141" name="Google Shape;14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2" name="Google Shape;142;p2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43" name="Google Shape;143;p2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144"/>
        <p:cNvGrpSpPr/>
        <p:nvPr/>
      </p:nvGrpSpPr>
      <p:grpSpPr>
        <a:xfrm>
          <a:off x="0" y="0"/>
          <a:ext cx="0" cy="0"/>
          <a:chOff x="0" y="0"/>
          <a:chExt cx="0" cy="0"/>
        </a:xfrm>
      </p:grpSpPr>
      <p:sp>
        <p:nvSpPr>
          <p:cNvPr id="145" name="Google Shape;14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2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147" name="Google Shape;147;p2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150" name="Google Shape;150;p2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151"/>
        <p:cNvGrpSpPr/>
        <p:nvPr/>
      </p:nvGrpSpPr>
      <p:grpSpPr>
        <a:xfrm>
          <a:off x="0" y="0"/>
          <a:ext cx="0" cy="0"/>
          <a:chOff x="0" y="0"/>
          <a:chExt cx="0" cy="0"/>
        </a:xfrm>
      </p:grpSpPr>
      <p:sp>
        <p:nvSpPr>
          <p:cNvPr id="152" name="Google Shape;1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3" name="Google Shape;153;p2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154" name="Google Shape;154;p2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6" name="Google Shape;156;p2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57"/>
        <p:cNvGrpSpPr/>
        <p:nvPr/>
      </p:nvGrpSpPr>
      <p:grpSpPr>
        <a:xfrm>
          <a:off x="0" y="0"/>
          <a:ext cx="0" cy="0"/>
          <a:chOff x="0" y="0"/>
          <a:chExt cx="0" cy="0"/>
        </a:xfrm>
      </p:grpSpPr>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2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60" name="Google Shape;160;p2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2" name="Google Shape;162;p2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63"/>
        <p:cNvGrpSpPr/>
        <p:nvPr/>
      </p:nvGrpSpPr>
      <p:grpSpPr>
        <a:xfrm>
          <a:off x="0" y="0"/>
          <a:ext cx="0" cy="0"/>
          <a:chOff x="0" y="0"/>
          <a:chExt cx="0" cy="0"/>
        </a:xfrm>
      </p:grpSpPr>
      <p:sp>
        <p:nvSpPr>
          <p:cNvPr id="164" name="Google Shape;16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5" name="Google Shape;165;p3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66" name="Google Shape;166;p3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3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9"/>
        <p:cNvGrpSpPr/>
        <p:nvPr/>
      </p:nvGrpSpPr>
      <p:grpSpPr>
        <a:xfrm>
          <a:off x="0" y="0"/>
          <a:ext cx="0" cy="0"/>
          <a:chOff x="0" y="0"/>
          <a:chExt cx="0" cy="0"/>
        </a:xfrm>
      </p:grpSpPr>
      <p:sp>
        <p:nvSpPr>
          <p:cNvPr id="170" name="Google Shape;17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1" name="Google Shape;171;p3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72" name="Google Shape;172;p3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4" name="Google Shape;174;p3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75"/>
        <p:cNvGrpSpPr/>
        <p:nvPr/>
      </p:nvGrpSpPr>
      <p:grpSpPr>
        <a:xfrm>
          <a:off x="0" y="0"/>
          <a:ext cx="0" cy="0"/>
          <a:chOff x="0" y="0"/>
          <a:chExt cx="0" cy="0"/>
        </a:xfrm>
      </p:grpSpPr>
      <p:sp>
        <p:nvSpPr>
          <p:cNvPr id="176" name="Google Shape;1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7" name="Google Shape;177;p3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78" name="Google Shape;178;p3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0" name="Google Shape;180;p3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81"/>
        <p:cNvGrpSpPr/>
        <p:nvPr/>
      </p:nvGrpSpPr>
      <p:grpSpPr>
        <a:xfrm>
          <a:off x="0" y="0"/>
          <a:ext cx="0" cy="0"/>
          <a:chOff x="0" y="0"/>
          <a:chExt cx="0" cy="0"/>
        </a:xfrm>
      </p:grpSpPr>
      <p:sp>
        <p:nvSpPr>
          <p:cNvPr id="182" name="Google Shape;18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3" name="Google Shape;183;p3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84" name="Google Shape;184;p3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6" name="Google Shape;186;p3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5" name="Google Shape;25;p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7" name="Google Shape;27;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8" name="Google Shape;28;p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2" name="Google Shape;32;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4" name="Google Shape;34;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5"/>
        <p:cNvGrpSpPr/>
        <p:nvPr/>
      </p:nvGrpSpPr>
      <p:grpSpPr>
        <a:xfrm>
          <a:off x="0" y="0"/>
          <a:ext cx="0" cy="0"/>
          <a:chOff x="0" y="0"/>
          <a:chExt cx="0" cy="0"/>
        </a:xfrm>
      </p:grpSpPr>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 name="Google Shape;37;p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8" name="Google Shape;38;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4" name="Google Shape;44;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9" name="Google Shape;49;p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0" name="Google Shape;50;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2" name="Google Shape;52;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3"/>
        <p:cNvGrpSpPr/>
        <p:nvPr/>
      </p:nvGrpSpPr>
      <p:grpSpPr>
        <a:xfrm>
          <a:off x="0" y="0"/>
          <a:ext cx="0" cy="0"/>
          <a:chOff x="0" y="0"/>
          <a:chExt cx="0" cy="0"/>
        </a:xfrm>
      </p:grpSpPr>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1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6" name="Google Shape;56;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5"/>
        <p:cNvGrpSpPr/>
        <p:nvPr/>
      </p:nvGrpSpPr>
      <p:grpSpPr>
        <a:xfrm>
          <a:off x="0" y="0"/>
          <a:ext cx="0" cy="0"/>
          <a:chOff x="0" y="0"/>
          <a:chExt cx="0" cy="0"/>
        </a:xfrm>
      </p:grpSpPr>
      <p:sp>
        <p:nvSpPr>
          <p:cNvPr id="66" name="Google Shape;66;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1" name="Google Shape;131;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32" name="Google Shape;13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133" name="Google Shape;133;p24"/>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5" Type="http://schemas.openxmlformats.org/officeDocument/2006/relationships/image" Target="../media/image31.jpe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1.jpe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jp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4"/>
          <p:cNvPicPr preferRelativeResize="0"/>
          <p:nvPr/>
        </p:nvPicPr>
        <p:blipFill rotWithShape="1">
          <a:blip r:embed="rId3">
            <a:alphaModFix amt="50000"/>
          </a:blip>
          <a:srcRect t="9343" b="9335"/>
          <a:stretch/>
        </p:blipFill>
        <p:spPr>
          <a:xfrm>
            <a:off x="0" y="0"/>
            <a:ext cx="9143999" cy="5143500"/>
          </a:xfrm>
          <a:prstGeom prst="rect">
            <a:avLst/>
          </a:prstGeom>
          <a:noFill/>
          <a:ln w="9525" cap="flat" cmpd="sng">
            <a:solidFill>
              <a:schemeClr val="dk2"/>
            </a:solidFill>
            <a:prstDash val="solid"/>
            <a:round/>
            <a:headEnd type="none" w="sm" len="sm"/>
            <a:tailEnd type="none" w="sm" len="sm"/>
          </a:ln>
        </p:spPr>
      </p:pic>
      <p:sp>
        <p:nvSpPr>
          <p:cNvPr id="192" name="Google Shape;192;p34"/>
          <p:cNvSpPr txBox="1">
            <a:spLocks noGrp="1"/>
          </p:cNvSpPr>
          <p:nvPr>
            <p:ph type="ctrTitle"/>
          </p:nvPr>
        </p:nvSpPr>
        <p:spPr>
          <a:xfrm>
            <a:off x="9975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t>INDIGENOUS CLASSIFICATION SYSTEMS</a:t>
            </a:r>
            <a:endParaRPr sz="4800"/>
          </a:p>
        </p:txBody>
      </p:sp>
      <p:sp>
        <p:nvSpPr>
          <p:cNvPr id="193" name="Google Shape;193;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compare Aboriginal and Torres Strait Islander classification systems to systems used by contemporary science.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
        <p:nvSpPr>
          <p:cNvPr id="257" name="Google Shape;257;p43"/>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b="1">
                <a:solidFill>
                  <a:schemeClr val="dk1"/>
                </a:solidFill>
                <a:highlight>
                  <a:schemeClr val="lt1"/>
                </a:highlight>
              </a:rPr>
              <a:t>Classification</a:t>
            </a:r>
            <a:r>
              <a:rPr lang="en-GB" sz="1600">
                <a:solidFill>
                  <a:schemeClr val="dk1"/>
                </a:solidFill>
                <a:highlight>
                  <a:schemeClr val="lt1"/>
                </a:highlight>
              </a:rPr>
              <a:t> is a system of sorting organisms₁ such as plants and animals into different groups based on observable₂ features. </a:t>
            </a:r>
            <a:endParaRPr sz="1600">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r>
              <a:rPr lang="en-GB" sz="1600">
                <a:solidFill>
                  <a:schemeClr val="dk1"/>
                </a:solidFill>
                <a:highlight>
                  <a:schemeClr val="lt1"/>
                </a:highlight>
              </a:rPr>
              <a:t>Scientists classify organisms for the following reasons:</a:t>
            </a:r>
            <a:endParaRPr sz="1600">
              <a:solidFill>
                <a:schemeClr val="dk1"/>
              </a:solidFill>
              <a:highlight>
                <a:schemeClr val="lt1"/>
              </a:highlight>
            </a:endParaRPr>
          </a:p>
          <a:p>
            <a:pPr marL="457200" lvl="0" indent="-330200" algn="l" rtl="0">
              <a:spcBef>
                <a:spcPts val="1600"/>
              </a:spcBef>
              <a:spcAft>
                <a:spcPts val="0"/>
              </a:spcAft>
              <a:buClr>
                <a:schemeClr val="dk1"/>
              </a:buClr>
              <a:buSzPts val="1600"/>
              <a:buChar char="●"/>
            </a:pPr>
            <a:r>
              <a:rPr lang="en-GB" sz="1600">
                <a:solidFill>
                  <a:schemeClr val="dk1"/>
                </a:solidFill>
                <a:highlight>
                  <a:schemeClr val="lt1"/>
                </a:highlight>
              </a:rPr>
              <a:t>Organisation</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GB" sz="1600">
                <a:solidFill>
                  <a:schemeClr val="dk1"/>
                </a:solidFill>
                <a:highlight>
                  <a:schemeClr val="lt1"/>
                </a:highlight>
              </a:rPr>
              <a:t>I_______________</a:t>
            </a:r>
            <a:endParaRPr sz="1600">
              <a:solidFill>
                <a:schemeClr val="dk1"/>
              </a:solidFill>
              <a:highlight>
                <a:schemeClr val="lt1"/>
              </a:highlight>
            </a:endParaRPr>
          </a:p>
          <a:p>
            <a:pPr marL="457200" lvl="0" indent="-330200" algn="l" rtl="0">
              <a:spcBef>
                <a:spcPts val="0"/>
              </a:spcBef>
              <a:spcAft>
                <a:spcPts val="0"/>
              </a:spcAft>
              <a:buClr>
                <a:schemeClr val="dk1"/>
              </a:buClr>
              <a:buSzPts val="1600"/>
              <a:buChar char="●"/>
            </a:pPr>
            <a:r>
              <a:rPr lang="en-GB" sz="1600">
                <a:solidFill>
                  <a:schemeClr val="dk1"/>
                </a:solidFill>
                <a:highlight>
                  <a:schemeClr val="lt1"/>
                </a:highlight>
              </a:rPr>
              <a:t>C______________</a:t>
            </a:r>
            <a:endParaRPr/>
          </a:p>
          <a:p>
            <a:pPr marL="0" lvl="0" indent="0" algn="l" rtl="0">
              <a:spcBef>
                <a:spcPts val="1600"/>
              </a:spcBef>
              <a:spcAft>
                <a:spcPts val="1600"/>
              </a:spcAft>
              <a:buNone/>
            </a:pPr>
            <a:endParaRPr/>
          </a:p>
        </p:txBody>
      </p:sp>
      <p:graphicFrame>
        <p:nvGraphicFramePr>
          <p:cNvPr id="258" name="Google Shape;258;p43"/>
          <p:cNvGraphicFramePr/>
          <p:nvPr/>
        </p:nvGraphicFramePr>
        <p:xfrm>
          <a:off x="6866305" y="852688"/>
          <a:ext cx="2134475" cy="103626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that scientists organise and classify organisms.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9" name="Google Shape;259;p43"/>
          <p:cNvPicPr preferRelativeResize="0"/>
          <p:nvPr/>
        </p:nvPicPr>
        <p:blipFill>
          <a:blip r:embed="rId3">
            <a:alphaModFix/>
          </a:blip>
          <a:stretch>
            <a:fillRect/>
          </a:stretch>
        </p:blipFill>
        <p:spPr>
          <a:xfrm>
            <a:off x="3345750" y="2360075"/>
            <a:ext cx="3193050" cy="255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4"/>
          <p:cNvSpPr txBox="1">
            <a:spLocks noGrp="1"/>
          </p:cNvSpPr>
          <p:nvPr>
            <p:ph type="body" idx="2"/>
          </p:nvPr>
        </p:nvSpPr>
        <p:spPr>
          <a:xfrm>
            <a:off x="552550" y="729575"/>
            <a:ext cx="6173700" cy="30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There are many ways to classify different organisms.</a:t>
            </a:r>
            <a:endParaRPr/>
          </a:p>
          <a:p>
            <a:pPr marL="0" lvl="0" indent="0" algn="l" rtl="0">
              <a:spcBef>
                <a:spcPts val="1600"/>
              </a:spcBef>
              <a:spcAft>
                <a:spcPts val="0"/>
              </a:spcAft>
              <a:buNone/>
            </a:pPr>
            <a:r>
              <a:rPr lang="en-GB"/>
              <a:t>Aboriginal and Torres Strait Islander nations use classification systems that categorise organisms based on the organisms’ use, age, stage in life cycle, sex, social status and symbolic₁ meaning.</a:t>
            </a:r>
            <a:endParaRPr/>
          </a:p>
          <a:p>
            <a:pPr marL="0" lvl="0" indent="0" algn="l" rtl="0">
              <a:spcBef>
                <a:spcPts val="1600"/>
              </a:spcBef>
              <a:spcAft>
                <a:spcPts val="0"/>
              </a:spcAft>
              <a:buNone/>
            </a:pPr>
            <a:r>
              <a:rPr lang="en-GB"/>
              <a:t>Organisms are often classified for their use in society. Binary₁ classifications like edible or inedible and totemic or non-totemic are used to arrange organisms.</a:t>
            </a:r>
            <a:endParaRPr/>
          </a:p>
          <a:p>
            <a:pPr marL="0" lvl="0" indent="0" algn="l" rtl="0">
              <a:spcBef>
                <a:spcPts val="1600"/>
              </a:spcBef>
              <a:spcAft>
                <a:spcPts val="1600"/>
              </a:spcAft>
              <a:buNone/>
            </a:pPr>
            <a:endParaRPr/>
          </a:p>
        </p:txBody>
      </p:sp>
      <p:graphicFrame>
        <p:nvGraphicFramePr>
          <p:cNvPr id="265" name="Google Shape;265;p44"/>
          <p:cNvGraphicFramePr/>
          <p:nvPr/>
        </p:nvGraphicFramePr>
        <p:xfrm>
          <a:off x="6793300" y="614050"/>
          <a:ext cx="2142625" cy="288030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Aboriginal &amp; Torres Strait Islander nations classify organisms based on?</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Age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Taste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Use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Colour</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Totemic Association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Sex</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Social Status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Stage In Life Cycle</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Size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6" name="Google Shape;266;p44"/>
          <p:cNvGraphicFramePr/>
          <p:nvPr/>
        </p:nvGraphicFramePr>
        <p:xfrm>
          <a:off x="6106575" y="4029863"/>
          <a:ext cx="2825300" cy="876630"/>
        </p:xfrm>
        <a:graphic>
          <a:graphicData uri="http://schemas.openxmlformats.org/drawingml/2006/table">
            <a:tbl>
              <a:tblPr>
                <a:noFill/>
                <a:tableStyleId>{564E0095-02D9-43AA-9EB3-57E31CAE1F4A}</a:tableStyleId>
              </a:tblPr>
              <a:tblGrid>
                <a:gridCol w="2825300">
                  <a:extLst>
                    <a:ext uri="{9D8B030D-6E8A-4147-A177-3AD203B41FA5}">
                      <a16:colId xmlns:a16="http://schemas.microsoft.com/office/drawing/2014/main" val="20000"/>
                    </a:ext>
                  </a:extLst>
                </a:gridCol>
              </a:tblGrid>
              <a:tr h="3585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Connecting with a concept.</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Two options.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67" name="Google Shape;267;p44"/>
          <p:cNvPicPr preferRelativeResize="0"/>
          <p:nvPr/>
        </p:nvPicPr>
        <p:blipFill rotWithShape="1">
          <a:blip r:embed="rId3">
            <a:alphaModFix/>
          </a:blip>
          <a:srcRect t="7770" b="7770"/>
          <a:stretch/>
        </p:blipFill>
        <p:spPr>
          <a:xfrm>
            <a:off x="4018528" y="4027785"/>
            <a:ext cx="1579424" cy="888427"/>
          </a:xfrm>
          <a:prstGeom prst="rect">
            <a:avLst/>
          </a:prstGeom>
          <a:noFill/>
          <a:ln w="9525" cap="flat" cmpd="sng">
            <a:solidFill>
              <a:schemeClr val="dk2"/>
            </a:solidFill>
            <a:prstDash val="solid"/>
            <a:round/>
            <a:headEnd type="none" w="sm" len="sm"/>
            <a:tailEnd type="none" w="sm" len="sm"/>
          </a:ln>
        </p:spPr>
      </p:pic>
      <p:pic>
        <p:nvPicPr>
          <p:cNvPr id="268" name="Google Shape;268;p44"/>
          <p:cNvPicPr preferRelativeResize="0"/>
          <p:nvPr/>
        </p:nvPicPr>
        <p:blipFill rotWithShape="1">
          <a:blip r:embed="rId4">
            <a:alphaModFix/>
          </a:blip>
          <a:srcRect t="16155" b="45297"/>
          <a:stretch/>
        </p:blipFill>
        <p:spPr>
          <a:xfrm>
            <a:off x="670025" y="4027787"/>
            <a:ext cx="1579422" cy="888421"/>
          </a:xfrm>
          <a:prstGeom prst="rect">
            <a:avLst/>
          </a:prstGeom>
          <a:noFill/>
          <a:ln w="9525" cap="flat" cmpd="sng">
            <a:solidFill>
              <a:schemeClr val="dk2"/>
            </a:solidFill>
            <a:prstDash val="solid"/>
            <a:round/>
            <a:headEnd type="none" w="sm" len="sm"/>
            <a:tailEnd type="none" w="sm" len="sm"/>
          </a:ln>
        </p:spPr>
      </p:pic>
      <p:pic>
        <p:nvPicPr>
          <p:cNvPr id="269" name="Google Shape;269;p44"/>
          <p:cNvPicPr preferRelativeResize="0"/>
          <p:nvPr/>
        </p:nvPicPr>
        <p:blipFill rotWithShape="1">
          <a:blip r:embed="rId5">
            <a:alphaModFix/>
          </a:blip>
          <a:srcRect t="7798" b="7806"/>
          <a:stretch/>
        </p:blipFill>
        <p:spPr>
          <a:xfrm>
            <a:off x="2344250" y="4027775"/>
            <a:ext cx="1579475" cy="888445"/>
          </a:xfrm>
          <a:prstGeom prst="rect">
            <a:avLst/>
          </a:prstGeom>
          <a:noFill/>
          <a:ln w="9525" cap="flat" cmpd="sng">
            <a:solidFill>
              <a:schemeClr val="dk2"/>
            </a:solidFill>
            <a:prstDash val="solid"/>
            <a:round/>
            <a:headEnd type="none" w="sm" len="sm"/>
            <a:tailEnd type="none" w="sm" len="sm"/>
          </a:ln>
        </p:spPr>
      </p:pic>
      <p:sp>
        <p:nvSpPr>
          <p:cNvPr id="270" name="Google Shape;270;p44"/>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body" idx="2"/>
          </p:nvPr>
        </p:nvSpPr>
        <p:spPr>
          <a:xfrm>
            <a:off x="533500" y="852700"/>
            <a:ext cx="39261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Noongar country there are 14 different areas with 14 different language groups.</a:t>
            </a:r>
            <a:endParaRPr>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One of those groups is Whadjuk.</a:t>
            </a:r>
            <a:endParaRPr>
              <a:solidFill>
                <a:schemeClr val="dk1"/>
              </a:solidFill>
            </a:endParaRPr>
          </a:p>
        </p:txBody>
      </p:sp>
      <p:pic>
        <p:nvPicPr>
          <p:cNvPr id="276" name="Google Shape;276;p45"/>
          <p:cNvPicPr preferRelativeResize="0"/>
          <p:nvPr/>
        </p:nvPicPr>
        <p:blipFill rotWithShape="1">
          <a:blip r:embed="rId3">
            <a:alphaModFix/>
          </a:blip>
          <a:srcRect t="8319" b="8319"/>
          <a:stretch/>
        </p:blipFill>
        <p:spPr>
          <a:xfrm>
            <a:off x="533500" y="4215399"/>
            <a:ext cx="1252972" cy="704805"/>
          </a:xfrm>
          <a:prstGeom prst="rect">
            <a:avLst/>
          </a:prstGeom>
          <a:noFill/>
          <a:ln w="9525" cap="flat" cmpd="sng">
            <a:solidFill>
              <a:schemeClr val="dk2"/>
            </a:solidFill>
            <a:prstDash val="solid"/>
            <a:round/>
            <a:headEnd type="none" w="sm" len="sm"/>
            <a:tailEnd type="none" w="sm" len="sm"/>
          </a:ln>
        </p:spPr>
      </p:pic>
      <p:pic>
        <p:nvPicPr>
          <p:cNvPr id="277" name="Google Shape;277;p45"/>
          <p:cNvPicPr preferRelativeResize="0"/>
          <p:nvPr/>
        </p:nvPicPr>
        <p:blipFill rotWithShape="1">
          <a:blip r:embed="rId4">
            <a:alphaModFix/>
          </a:blip>
          <a:srcRect l="5011" r="5011"/>
          <a:stretch/>
        </p:blipFill>
        <p:spPr>
          <a:xfrm>
            <a:off x="1786475" y="4213500"/>
            <a:ext cx="1252985" cy="704801"/>
          </a:xfrm>
          <a:prstGeom prst="rect">
            <a:avLst/>
          </a:prstGeom>
          <a:noFill/>
          <a:ln w="9525" cap="flat" cmpd="sng">
            <a:solidFill>
              <a:schemeClr val="dk2"/>
            </a:solidFill>
            <a:prstDash val="solid"/>
            <a:round/>
            <a:headEnd type="none" w="sm" len="sm"/>
            <a:tailEnd type="none" w="sm" len="sm"/>
          </a:ln>
        </p:spPr>
      </p:pic>
      <p:pic>
        <p:nvPicPr>
          <p:cNvPr id="278" name="Google Shape;278;p45"/>
          <p:cNvPicPr preferRelativeResize="0"/>
          <p:nvPr/>
        </p:nvPicPr>
        <p:blipFill rotWithShape="1">
          <a:blip r:embed="rId5">
            <a:alphaModFix/>
          </a:blip>
          <a:srcRect t="10901" b="4724"/>
          <a:stretch/>
        </p:blipFill>
        <p:spPr>
          <a:xfrm>
            <a:off x="3036750" y="4213490"/>
            <a:ext cx="1252975" cy="704811"/>
          </a:xfrm>
          <a:prstGeom prst="rect">
            <a:avLst/>
          </a:prstGeom>
          <a:noFill/>
          <a:ln>
            <a:noFill/>
          </a:ln>
        </p:spPr>
      </p:pic>
      <p:sp>
        <p:nvSpPr>
          <p:cNvPr id="279" name="Google Shape;279;p45"/>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pic>
        <p:nvPicPr>
          <p:cNvPr id="280" name="Google Shape;280;p45"/>
          <p:cNvPicPr preferRelativeResize="0"/>
          <p:nvPr/>
        </p:nvPicPr>
        <p:blipFill>
          <a:blip r:embed="rId6">
            <a:alphaModFix/>
          </a:blip>
          <a:stretch>
            <a:fillRect/>
          </a:stretch>
        </p:blipFill>
        <p:spPr>
          <a:xfrm>
            <a:off x="4289726" y="1141200"/>
            <a:ext cx="4444124" cy="3777092"/>
          </a:xfrm>
          <a:prstGeom prst="rect">
            <a:avLst/>
          </a:prstGeom>
          <a:noFill/>
          <a:ln>
            <a:noFill/>
          </a:ln>
        </p:spPr>
      </p:pic>
      <p:graphicFrame>
        <p:nvGraphicFramePr>
          <p:cNvPr id="281" name="Google Shape;281;p45"/>
          <p:cNvGraphicFramePr/>
          <p:nvPr/>
        </p:nvGraphicFramePr>
        <p:xfrm>
          <a:off x="6886175" y="176675"/>
          <a:ext cx="2142625" cy="103626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Looking at the map, which area is Perth located in?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body" idx="2"/>
          </p:nvPr>
        </p:nvSpPr>
        <p:spPr>
          <a:xfrm>
            <a:off x="533500" y="852700"/>
            <a:ext cx="60189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Whadjuk Noongar people, and other Indigenous groups, may identify with an animal totem₁.</a:t>
            </a:r>
            <a:endParaRPr/>
          </a:p>
          <a:p>
            <a:pPr marL="0" lvl="0" indent="0" algn="l" rtl="0">
              <a:spcBef>
                <a:spcPts val="1600"/>
              </a:spcBef>
              <a:spcAft>
                <a:spcPts val="0"/>
              </a:spcAft>
              <a:buNone/>
            </a:pPr>
            <a:r>
              <a:rPr lang="en-GB"/>
              <a:t>They have a respect and responsibility for their totem which they need to protect and preserve.</a:t>
            </a:r>
            <a:endParaRPr/>
          </a:p>
          <a:p>
            <a:pPr marL="0" lvl="0" indent="0" algn="l" rtl="0">
              <a:spcBef>
                <a:spcPts val="1600"/>
              </a:spcBef>
              <a:spcAft>
                <a:spcPts val="1600"/>
              </a:spcAft>
              <a:buNone/>
            </a:pPr>
            <a:r>
              <a:rPr lang="en-GB"/>
              <a:t>Common Noongar totems include </a:t>
            </a:r>
            <a:r>
              <a:rPr lang="en-GB" b="1"/>
              <a:t>yarkan</a:t>
            </a:r>
            <a:r>
              <a:rPr lang="en-GB"/>
              <a:t> (turtles), </a:t>
            </a:r>
            <a:r>
              <a:rPr lang="en-GB" b="1"/>
              <a:t>kwooyar</a:t>
            </a:r>
            <a:r>
              <a:rPr lang="en-GB"/>
              <a:t> (frogs), </a:t>
            </a:r>
            <a:r>
              <a:rPr lang="en-GB" b="1"/>
              <a:t>yoorn</a:t>
            </a:r>
            <a:r>
              <a:rPr lang="en-GB"/>
              <a:t> (goanna), </a:t>
            </a:r>
            <a:r>
              <a:rPr lang="en-GB" b="1"/>
              <a:t>weitj</a:t>
            </a:r>
            <a:r>
              <a:rPr lang="en-GB"/>
              <a:t> (emu), </a:t>
            </a:r>
            <a:r>
              <a:rPr lang="en-GB" b="1"/>
              <a:t>kip</a:t>
            </a:r>
            <a:r>
              <a:rPr lang="en-GB"/>
              <a:t> (dolphin), </a:t>
            </a:r>
            <a:r>
              <a:rPr lang="en-GB" b="1"/>
              <a:t>maali</a:t>
            </a:r>
            <a:r>
              <a:rPr lang="en-GB"/>
              <a:t> (black swan), </a:t>
            </a:r>
            <a:r>
              <a:rPr lang="en-GB" b="1"/>
              <a:t>yonga </a:t>
            </a:r>
            <a:r>
              <a:rPr lang="en-GB"/>
              <a:t>(kangaroo) and </a:t>
            </a:r>
            <a:r>
              <a:rPr lang="en-GB" b="1"/>
              <a:t>waalitj</a:t>
            </a:r>
            <a:r>
              <a:rPr lang="en-GB"/>
              <a:t> (eagle).</a:t>
            </a:r>
            <a:endParaRPr/>
          </a:p>
        </p:txBody>
      </p:sp>
      <p:graphicFrame>
        <p:nvGraphicFramePr>
          <p:cNvPr id="287" name="Google Shape;287;p46"/>
          <p:cNvGraphicFramePr/>
          <p:nvPr/>
        </p:nvGraphicFramePr>
        <p:xfrm>
          <a:off x="6793300" y="614050"/>
          <a:ext cx="2142625" cy="220974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Create a T-Chart to categorise the organisms below as being totemic₁ or non-totemic to Noongar people.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ctr" rtl="0">
                        <a:spcBef>
                          <a:spcPts val="0"/>
                        </a:spcBef>
                        <a:spcAft>
                          <a:spcPts val="0"/>
                        </a:spcAft>
                        <a:buNone/>
                      </a:pPr>
                      <a:r>
                        <a:rPr lang="en-GB" sz="1100" b="1">
                          <a:latin typeface="Century Gothic"/>
                          <a:ea typeface="Century Gothic"/>
                          <a:cs typeface="Century Gothic"/>
                          <a:sym typeface="Century Gothic"/>
                        </a:rPr>
                        <a:t>Lion - Eagle - Kangaroo  Bulldog - Turtle - Polar Bear Black Swan - White Swan</a:t>
                      </a:r>
                      <a:endParaRPr sz="11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88" name="Google Shape;288;p46"/>
          <p:cNvGraphicFramePr/>
          <p:nvPr/>
        </p:nvGraphicFramePr>
        <p:xfrm>
          <a:off x="6438950" y="2991075"/>
          <a:ext cx="2496975" cy="1036260"/>
        </p:xfrm>
        <a:graphic>
          <a:graphicData uri="http://schemas.openxmlformats.org/drawingml/2006/table">
            <a:tbl>
              <a:tblPr>
                <a:noFill/>
                <a:tableStyleId>{564E0095-02D9-43AA-9EB3-57E31CAE1F4A}</a:tableStyleId>
              </a:tblPr>
              <a:tblGrid>
                <a:gridCol w="24969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an object or organism with cultural meaning</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a:t>
                      </a:r>
                      <a:r>
                        <a:rPr lang="en-GB" sz="1100">
                          <a:solidFill>
                            <a:schemeClr val="dk1"/>
                          </a:solidFill>
                          <a:latin typeface="Century Gothic"/>
                          <a:ea typeface="Century Gothic"/>
                          <a:cs typeface="Century Gothic"/>
                          <a:sym typeface="Century Gothic"/>
                        </a:rPr>
                        <a:t>a totem of</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9" name="Google Shape;289;p46"/>
          <p:cNvPicPr preferRelativeResize="0"/>
          <p:nvPr/>
        </p:nvPicPr>
        <p:blipFill rotWithShape="1">
          <a:blip r:embed="rId3">
            <a:alphaModFix/>
          </a:blip>
          <a:srcRect t="8319" b="8319"/>
          <a:stretch/>
        </p:blipFill>
        <p:spPr>
          <a:xfrm>
            <a:off x="533500" y="4215399"/>
            <a:ext cx="1252972" cy="704805"/>
          </a:xfrm>
          <a:prstGeom prst="rect">
            <a:avLst/>
          </a:prstGeom>
          <a:noFill/>
          <a:ln w="9525" cap="flat" cmpd="sng">
            <a:solidFill>
              <a:schemeClr val="dk2"/>
            </a:solidFill>
            <a:prstDash val="solid"/>
            <a:round/>
            <a:headEnd type="none" w="sm" len="sm"/>
            <a:tailEnd type="none" w="sm" len="sm"/>
          </a:ln>
        </p:spPr>
      </p:pic>
      <p:pic>
        <p:nvPicPr>
          <p:cNvPr id="290" name="Google Shape;290;p46"/>
          <p:cNvPicPr preferRelativeResize="0"/>
          <p:nvPr/>
        </p:nvPicPr>
        <p:blipFill rotWithShape="1">
          <a:blip r:embed="rId4">
            <a:alphaModFix/>
          </a:blip>
          <a:srcRect l="5011" r="5011"/>
          <a:stretch/>
        </p:blipFill>
        <p:spPr>
          <a:xfrm>
            <a:off x="1786475" y="4213500"/>
            <a:ext cx="1252985" cy="704801"/>
          </a:xfrm>
          <a:prstGeom prst="rect">
            <a:avLst/>
          </a:prstGeom>
          <a:noFill/>
          <a:ln w="9525" cap="flat" cmpd="sng">
            <a:solidFill>
              <a:schemeClr val="dk2"/>
            </a:solidFill>
            <a:prstDash val="solid"/>
            <a:round/>
            <a:headEnd type="none" w="sm" len="sm"/>
            <a:tailEnd type="none" w="sm" len="sm"/>
          </a:ln>
        </p:spPr>
      </p:pic>
      <p:pic>
        <p:nvPicPr>
          <p:cNvPr id="291" name="Google Shape;291;p46"/>
          <p:cNvPicPr preferRelativeResize="0"/>
          <p:nvPr/>
        </p:nvPicPr>
        <p:blipFill rotWithShape="1">
          <a:blip r:embed="rId5">
            <a:alphaModFix/>
          </a:blip>
          <a:srcRect t="4508" b="11067"/>
          <a:stretch/>
        </p:blipFill>
        <p:spPr>
          <a:xfrm>
            <a:off x="4291925" y="4213499"/>
            <a:ext cx="1252979" cy="704804"/>
          </a:xfrm>
          <a:prstGeom prst="rect">
            <a:avLst/>
          </a:prstGeom>
          <a:noFill/>
          <a:ln w="9525" cap="flat" cmpd="sng">
            <a:solidFill>
              <a:schemeClr val="dk2"/>
            </a:solidFill>
            <a:prstDash val="solid"/>
            <a:round/>
            <a:headEnd type="none" w="sm" len="sm"/>
            <a:tailEnd type="none" w="sm" len="sm"/>
          </a:ln>
        </p:spPr>
      </p:pic>
      <p:pic>
        <p:nvPicPr>
          <p:cNvPr id="292" name="Google Shape;292;p46"/>
          <p:cNvPicPr preferRelativeResize="0"/>
          <p:nvPr/>
        </p:nvPicPr>
        <p:blipFill rotWithShape="1">
          <a:blip r:embed="rId6">
            <a:alphaModFix/>
          </a:blip>
          <a:srcRect t="7805" b="7813"/>
          <a:stretch/>
        </p:blipFill>
        <p:spPr>
          <a:xfrm>
            <a:off x="5547100" y="4215397"/>
            <a:ext cx="1252975" cy="704805"/>
          </a:xfrm>
          <a:prstGeom prst="rect">
            <a:avLst/>
          </a:prstGeom>
          <a:noFill/>
          <a:ln w="9525" cap="flat" cmpd="sng">
            <a:solidFill>
              <a:schemeClr val="dk2"/>
            </a:solidFill>
            <a:prstDash val="solid"/>
            <a:round/>
            <a:headEnd type="none" w="sm" len="sm"/>
            <a:tailEnd type="none" w="sm" len="sm"/>
          </a:ln>
        </p:spPr>
      </p:pic>
      <p:pic>
        <p:nvPicPr>
          <p:cNvPr id="293" name="Google Shape;293;p46"/>
          <p:cNvPicPr preferRelativeResize="0"/>
          <p:nvPr/>
        </p:nvPicPr>
        <p:blipFill rotWithShape="1">
          <a:blip r:embed="rId7">
            <a:alphaModFix/>
          </a:blip>
          <a:srcRect t="10901" b="4724"/>
          <a:stretch/>
        </p:blipFill>
        <p:spPr>
          <a:xfrm>
            <a:off x="3036750" y="4213490"/>
            <a:ext cx="1252975" cy="704811"/>
          </a:xfrm>
          <a:prstGeom prst="rect">
            <a:avLst/>
          </a:prstGeom>
          <a:noFill/>
          <a:ln>
            <a:noFill/>
          </a:ln>
        </p:spPr>
      </p:pic>
      <p:pic>
        <p:nvPicPr>
          <p:cNvPr id="294" name="Google Shape;294;p46"/>
          <p:cNvPicPr preferRelativeResize="0"/>
          <p:nvPr/>
        </p:nvPicPr>
        <p:blipFill rotWithShape="1">
          <a:blip r:embed="rId8">
            <a:alphaModFix/>
          </a:blip>
          <a:srcRect t="7813" b="7813"/>
          <a:stretch/>
        </p:blipFill>
        <p:spPr>
          <a:xfrm>
            <a:off x="6797363" y="4215402"/>
            <a:ext cx="1252976" cy="704797"/>
          </a:xfrm>
          <a:prstGeom prst="rect">
            <a:avLst/>
          </a:prstGeom>
          <a:noFill/>
          <a:ln w="9525" cap="flat" cmpd="sng">
            <a:solidFill>
              <a:schemeClr val="dk2"/>
            </a:solidFill>
            <a:prstDash val="solid"/>
            <a:round/>
            <a:headEnd type="none" w="sm" len="sm"/>
            <a:tailEnd type="none" w="sm" len="sm"/>
          </a:ln>
        </p:spPr>
      </p:pic>
      <p:sp>
        <p:nvSpPr>
          <p:cNvPr id="295" name="Google Shape;295;p46"/>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Aboriginal and Torres Strait Islander nations classify organisms based on features and habitat.</a:t>
            </a:r>
            <a:endParaRPr/>
          </a:p>
          <a:p>
            <a:pPr marL="0" lvl="0" indent="0" algn="l" rtl="0">
              <a:spcBef>
                <a:spcPts val="1600"/>
              </a:spcBef>
              <a:spcAft>
                <a:spcPts val="0"/>
              </a:spcAft>
              <a:buNone/>
            </a:pPr>
            <a:r>
              <a:rPr lang="en-GB"/>
              <a:t>For example, turtles, barramundi and dugong are classified into the same group because they are all aquatic creatures with fins or flippers. </a:t>
            </a:r>
            <a:endParaRPr/>
          </a:p>
          <a:p>
            <a:pPr marL="0" lvl="0" indent="0" algn="l" rtl="0">
              <a:spcBef>
                <a:spcPts val="1600"/>
              </a:spcBef>
              <a:spcAft>
                <a:spcPts val="1600"/>
              </a:spcAft>
              <a:buNone/>
            </a:pPr>
            <a:r>
              <a:rPr lang="en-GB"/>
              <a:t>The Linnaean classification system classifies them differently. All classification systems evolve over time.</a:t>
            </a:r>
            <a:endParaRPr/>
          </a:p>
        </p:txBody>
      </p:sp>
      <p:pic>
        <p:nvPicPr>
          <p:cNvPr id="301" name="Google Shape;301;p47"/>
          <p:cNvPicPr preferRelativeResize="0"/>
          <p:nvPr/>
        </p:nvPicPr>
        <p:blipFill rotWithShape="1">
          <a:blip r:embed="rId3">
            <a:alphaModFix/>
          </a:blip>
          <a:srcRect t="7813" b="7813"/>
          <a:stretch/>
        </p:blipFill>
        <p:spPr>
          <a:xfrm>
            <a:off x="552543" y="3725576"/>
            <a:ext cx="2120403" cy="1192723"/>
          </a:xfrm>
          <a:prstGeom prst="rect">
            <a:avLst/>
          </a:prstGeom>
          <a:noFill/>
          <a:ln w="9525" cap="flat" cmpd="sng">
            <a:solidFill>
              <a:schemeClr val="dk2"/>
            </a:solidFill>
            <a:prstDash val="solid"/>
            <a:round/>
            <a:headEnd type="none" w="sm" len="sm"/>
            <a:tailEnd type="none" w="sm" len="sm"/>
          </a:ln>
        </p:spPr>
      </p:pic>
      <p:pic>
        <p:nvPicPr>
          <p:cNvPr id="302" name="Google Shape;302;p47"/>
          <p:cNvPicPr preferRelativeResize="0"/>
          <p:nvPr/>
        </p:nvPicPr>
        <p:blipFill rotWithShape="1">
          <a:blip r:embed="rId4">
            <a:alphaModFix/>
          </a:blip>
          <a:srcRect/>
          <a:stretch/>
        </p:blipFill>
        <p:spPr>
          <a:xfrm>
            <a:off x="6140550" y="3725579"/>
            <a:ext cx="2120400" cy="1192717"/>
          </a:xfrm>
          <a:prstGeom prst="rect">
            <a:avLst/>
          </a:prstGeom>
          <a:noFill/>
          <a:ln w="9525" cap="flat" cmpd="sng">
            <a:solidFill>
              <a:schemeClr val="dk2"/>
            </a:solidFill>
            <a:prstDash val="solid"/>
            <a:round/>
            <a:headEnd type="none" w="sm" len="sm"/>
            <a:tailEnd type="none" w="sm" len="sm"/>
          </a:ln>
        </p:spPr>
      </p:pic>
      <p:pic>
        <p:nvPicPr>
          <p:cNvPr id="303" name="Google Shape;303;p47"/>
          <p:cNvPicPr preferRelativeResize="0"/>
          <p:nvPr/>
        </p:nvPicPr>
        <p:blipFill rotWithShape="1">
          <a:blip r:embed="rId5">
            <a:alphaModFix/>
          </a:blip>
          <a:srcRect l="2903" t="26870" r="67037" b="38659"/>
          <a:stretch/>
        </p:blipFill>
        <p:spPr>
          <a:xfrm>
            <a:off x="3482205" y="3725575"/>
            <a:ext cx="1849094" cy="1192725"/>
          </a:xfrm>
          <a:prstGeom prst="rect">
            <a:avLst/>
          </a:prstGeom>
          <a:noFill/>
          <a:ln>
            <a:noFill/>
          </a:ln>
        </p:spPr>
      </p:pic>
      <p:graphicFrame>
        <p:nvGraphicFramePr>
          <p:cNvPr id="304" name="Google Shape;304;p47"/>
          <p:cNvGraphicFramePr/>
          <p:nvPr/>
        </p:nvGraphicFramePr>
        <p:xfrm>
          <a:off x="6793300" y="474450"/>
          <a:ext cx="2142625" cy="321558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would Aboriginal &amp; Torres Strait Islander nations classify these organisms into the same group?</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They belong to the same species.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Indigenous culture classified organisms based on their use, and so it wasn’t necessary.</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They have the same features as one another.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5" name="Google Shape;305;p47"/>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p:nvPr/>
        </p:nvSpPr>
        <p:spPr>
          <a:xfrm>
            <a:off x="552550" y="740775"/>
            <a:ext cx="5896800" cy="1283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Jirda (birds) are one group of organisms classified by Aboriginal &amp; Torres Strait Islander nations. Classify the following organisms as either jirda or not-jirda using a T-chart.</a:t>
            </a:r>
            <a:endParaRPr sz="1800">
              <a:latin typeface="Century Gothic"/>
              <a:ea typeface="Century Gothic"/>
              <a:cs typeface="Century Gothic"/>
              <a:sym typeface="Century Gothic"/>
            </a:endParaRPr>
          </a:p>
        </p:txBody>
      </p:sp>
      <p:graphicFrame>
        <p:nvGraphicFramePr>
          <p:cNvPr id="311" name="Google Shape;311;p48"/>
          <p:cNvGraphicFramePr/>
          <p:nvPr/>
        </p:nvGraphicFramePr>
        <p:xfrm>
          <a:off x="6821945" y="3177950"/>
          <a:ext cx="2134475" cy="170682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 that organisms are classified to link species with similar features. The more features that an organism shares, the more closely they will be related.</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12" name="Google Shape;312;p48"/>
          <p:cNvPicPr preferRelativeResize="0"/>
          <p:nvPr/>
        </p:nvPicPr>
        <p:blipFill rotWithShape="1">
          <a:blip r:embed="rId3">
            <a:alphaModFix/>
          </a:blip>
          <a:srcRect t="7813" b="7813"/>
          <a:stretch/>
        </p:blipFill>
        <p:spPr>
          <a:xfrm>
            <a:off x="552550" y="3113525"/>
            <a:ext cx="1419150" cy="798280"/>
          </a:xfrm>
          <a:prstGeom prst="rect">
            <a:avLst/>
          </a:prstGeom>
          <a:noFill/>
          <a:ln w="9525" cap="flat" cmpd="sng">
            <a:solidFill>
              <a:schemeClr val="dk2"/>
            </a:solidFill>
            <a:prstDash val="solid"/>
            <a:round/>
            <a:headEnd type="none" w="sm" len="sm"/>
            <a:tailEnd type="none" w="sm" len="sm"/>
          </a:ln>
        </p:spPr>
      </p:pic>
      <p:pic>
        <p:nvPicPr>
          <p:cNvPr id="313" name="Google Shape;313;p48"/>
          <p:cNvPicPr preferRelativeResize="0"/>
          <p:nvPr/>
        </p:nvPicPr>
        <p:blipFill rotWithShape="1">
          <a:blip r:embed="rId4">
            <a:alphaModFix/>
          </a:blip>
          <a:srcRect t="5978" b="5978"/>
          <a:stretch/>
        </p:blipFill>
        <p:spPr>
          <a:xfrm>
            <a:off x="552551" y="4116977"/>
            <a:ext cx="1419148" cy="798274"/>
          </a:xfrm>
          <a:prstGeom prst="rect">
            <a:avLst/>
          </a:prstGeom>
          <a:noFill/>
          <a:ln w="9525" cap="flat" cmpd="sng">
            <a:solidFill>
              <a:schemeClr val="dk2"/>
            </a:solidFill>
            <a:prstDash val="solid"/>
            <a:round/>
            <a:headEnd type="none" w="sm" len="sm"/>
            <a:tailEnd type="none" w="sm" len="sm"/>
          </a:ln>
        </p:spPr>
      </p:pic>
      <p:pic>
        <p:nvPicPr>
          <p:cNvPr id="314" name="Google Shape;314;p48"/>
          <p:cNvPicPr preferRelativeResize="0"/>
          <p:nvPr/>
        </p:nvPicPr>
        <p:blipFill rotWithShape="1">
          <a:blip r:embed="rId5">
            <a:alphaModFix/>
          </a:blip>
          <a:srcRect t="7813" b="7813"/>
          <a:stretch/>
        </p:blipFill>
        <p:spPr>
          <a:xfrm>
            <a:off x="552550" y="2110075"/>
            <a:ext cx="1419145" cy="798274"/>
          </a:xfrm>
          <a:prstGeom prst="rect">
            <a:avLst/>
          </a:prstGeom>
          <a:noFill/>
          <a:ln w="9525" cap="flat" cmpd="sng">
            <a:solidFill>
              <a:schemeClr val="dk2"/>
            </a:solidFill>
            <a:prstDash val="solid"/>
            <a:round/>
            <a:headEnd type="none" w="sm" len="sm"/>
            <a:tailEnd type="none" w="sm" len="sm"/>
          </a:ln>
        </p:spPr>
      </p:pic>
      <p:pic>
        <p:nvPicPr>
          <p:cNvPr id="315" name="Google Shape;315;p48"/>
          <p:cNvPicPr preferRelativeResize="0"/>
          <p:nvPr/>
        </p:nvPicPr>
        <p:blipFill rotWithShape="1">
          <a:blip r:embed="rId6">
            <a:alphaModFix/>
          </a:blip>
          <a:srcRect t="7599" b="7590"/>
          <a:stretch/>
        </p:blipFill>
        <p:spPr>
          <a:xfrm>
            <a:off x="2119900" y="3113525"/>
            <a:ext cx="1419146" cy="798271"/>
          </a:xfrm>
          <a:prstGeom prst="rect">
            <a:avLst/>
          </a:prstGeom>
          <a:noFill/>
          <a:ln w="9525" cap="flat" cmpd="sng">
            <a:solidFill>
              <a:schemeClr val="dk2"/>
            </a:solidFill>
            <a:prstDash val="solid"/>
            <a:round/>
            <a:headEnd type="none" w="sm" len="sm"/>
            <a:tailEnd type="none" w="sm" len="sm"/>
          </a:ln>
        </p:spPr>
      </p:pic>
      <p:pic>
        <p:nvPicPr>
          <p:cNvPr id="316" name="Google Shape;316;p48"/>
          <p:cNvPicPr preferRelativeResize="0"/>
          <p:nvPr/>
        </p:nvPicPr>
        <p:blipFill rotWithShape="1">
          <a:blip r:embed="rId7">
            <a:alphaModFix/>
          </a:blip>
          <a:srcRect t="7813" b="7813"/>
          <a:stretch/>
        </p:blipFill>
        <p:spPr>
          <a:xfrm>
            <a:off x="2119888" y="4116974"/>
            <a:ext cx="1419163" cy="798278"/>
          </a:xfrm>
          <a:prstGeom prst="rect">
            <a:avLst/>
          </a:prstGeom>
          <a:noFill/>
          <a:ln w="9525" cap="flat" cmpd="sng">
            <a:solidFill>
              <a:schemeClr val="dk2"/>
            </a:solidFill>
            <a:prstDash val="solid"/>
            <a:round/>
            <a:headEnd type="none" w="sm" len="sm"/>
            <a:tailEnd type="none" w="sm" len="sm"/>
          </a:ln>
        </p:spPr>
      </p:pic>
      <p:pic>
        <p:nvPicPr>
          <p:cNvPr id="317" name="Google Shape;317;p48"/>
          <p:cNvPicPr preferRelativeResize="0"/>
          <p:nvPr/>
        </p:nvPicPr>
        <p:blipFill rotWithShape="1">
          <a:blip r:embed="rId8">
            <a:alphaModFix/>
          </a:blip>
          <a:srcRect t="7813" b="7813"/>
          <a:stretch/>
        </p:blipFill>
        <p:spPr>
          <a:xfrm>
            <a:off x="2119900" y="2110068"/>
            <a:ext cx="1419161" cy="798273"/>
          </a:xfrm>
          <a:prstGeom prst="rect">
            <a:avLst/>
          </a:prstGeom>
          <a:noFill/>
          <a:ln w="9525" cap="flat" cmpd="sng">
            <a:solidFill>
              <a:schemeClr val="dk2"/>
            </a:solidFill>
            <a:prstDash val="solid"/>
            <a:round/>
            <a:headEnd type="none" w="sm" len="sm"/>
            <a:tailEnd type="none" w="sm" len="sm"/>
          </a:ln>
        </p:spPr>
      </p:pic>
      <p:pic>
        <p:nvPicPr>
          <p:cNvPr id="318" name="Google Shape;318;p48"/>
          <p:cNvPicPr preferRelativeResize="0"/>
          <p:nvPr/>
        </p:nvPicPr>
        <p:blipFill rotWithShape="1">
          <a:blip r:embed="rId9">
            <a:alphaModFix/>
          </a:blip>
          <a:srcRect t="7670" b="7662"/>
          <a:stretch/>
        </p:blipFill>
        <p:spPr>
          <a:xfrm>
            <a:off x="3687250" y="4116975"/>
            <a:ext cx="1419155" cy="798279"/>
          </a:xfrm>
          <a:prstGeom prst="rect">
            <a:avLst/>
          </a:prstGeom>
          <a:noFill/>
          <a:ln w="9525" cap="flat" cmpd="sng">
            <a:solidFill>
              <a:schemeClr val="dk2"/>
            </a:solidFill>
            <a:prstDash val="solid"/>
            <a:round/>
            <a:headEnd type="none" w="sm" len="sm"/>
            <a:tailEnd type="none" w="sm" len="sm"/>
          </a:ln>
        </p:spPr>
      </p:pic>
      <p:pic>
        <p:nvPicPr>
          <p:cNvPr id="319" name="Google Shape;319;p48"/>
          <p:cNvPicPr preferRelativeResize="0"/>
          <p:nvPr/>
        </p:nvPicPr>
        <p:blipFill rotWithShape="1">
          <a:blip r:embed="rId10">
            <a:alphaModFix/>
          </a:blip>
          <a:srcRect t="7848" b="7848"/>
          <a:stretch/>
        </p:blipFill>
        <p:spPr>
          <a:xfrm>
            <a:off x="3687251" y="2110075"/>
            <a:ext cx="1419146" cy="798287"/>
          </a:xfrm>
          <a:prstGeom prst="rect">
            <a:avLst/>
          </a:prstGeom>
          <a:noFill/>
          <a:ln w="9525" cap="flat" cmpd="sng">
            <a:solidFill>
              <a:schemeClr val="dk2"/>
            </a:solidFill>
            <a:prstDash val="solid"/>
            <a:round/>
            <a:headEnd type="none" w="sm" len="sm"/>
            <a:tailEnd type="none" w="sm" len="sm"/>
          </a:ln>
        </p:spPr>
      </p:pic>
      <p:pic>
        <p:nvPicPr>
          <p:cNvPr id="320" name="Google Shape;320;p48"/>
          <p:cNvPicPr preferRelativeResize="0"/>
          <p:nvPr/>
        </p:nvPicPr>
        <p:blipFill rotWithShape="1">
          <a:blip r:embed="rId11">
            <a:alphaModFix/>
          </a:blip>
          <a:srcRect t="7819" b="7827"/>
          <a:stretch/>
        </p:blipFill>
        <p:spPr>
          <a:xfrm>
            <a:off x="5236192" y="2110075"/>
            <a:ext cx="1419092" cy="798276"/>
          </a:xfrm>
          <a:prstGeom prst="rect">
            <a:avLst/>
          </a:prstGeom>
          <a:noFill/>
          <a:ln w="9525" cap="flat" cmpd="sng">
            <a:solidFill>
              <a:schemeClr val="dk2"/>
            </a:solidFill>
            <a:prstDash val="solid"/>
            <a:round/>
            <a:headEnd type="none" w="sm" len="sm"/>
            <a:tailEnd type="none" w="sm" len="sm"/>
          </a:ln>
        </p:spPr>
      </p:pic>
      <p:pic>
        <p:nvPicPr>
          <p:cNvPr id="321" name="Google Shape;321;p48"/>
          <p:cNvPicPr preferRelativeResize="0"/>
          <p:nvPr/>
        </p:nvPicPr>
        <p:blipFill rotWithShape="1">
          <a:blip r:embed="rId12">
            <a:alphaModFix/>
          </a:blip>
          <a:srcRect t="7813" b="7813"/>
          <a:stretch/>
        </p:blipFill>
        <p:spPr>
          <a:xfrm>
            <a:off x="5242315" y="4116975"/>
            <a:ext cx="1419149" cy="798278"/>
          </a:xfrm>
          <a:prstGeom prst="rect">
            <a:avLst/>
          </a:prstGeom>
          <a:noFill/>
          <a:ln w="9525" cap="flat" cmpd="sng">
            <a:solidFill>
              <a:schemeClr val="dk2"/>
            </a:solidFill>
            <a:prstDash val="solid"/>
            <a:round/>
            <a:headEnd type="none" w="sm" len="sm"/>
            <a:tailEnd type="none" w="sm" len="sm"/>
          </a:ln>
        </p:spPr>
      </p:pic>
      <p:pic>
        <p:nvPicPr>
          <p:cNvPr id="322" name="Google Shape;322;p48"/>
          <p:cNvPicPr preferRelativeResize="0"/>
          <p:nvPr/>
        </p:nvPicPr>
        <p:blipFill rotWithShape="1">
          <a:blip r:embed="rId13">
            <a:alphaModFix/>
          </a:blip>
          <a:srcRect t="50893" b="11569"/>
          <a:stretch/>
        </p:blipFill>
        <p:spPr>
          <a:xfrm>
            <a:off x="5254600" y="3113523"/>
            <a:ext cx="1419148" cy="798270"/>
          </a:xfrm>
          <a:prstGeom prst="rect">
            <a:avLst/>
          </a:prstGeom>
          <a:noFill/>
          <a:ln w="9525" cap="flat" cmpd="sng">
            <a:solidFill>
              <a:schemeClr val="dk2"/>
            </a:solidFill>
            <a:prstDash val="solid"/>
            <a:round/>
            <a:headEnd type="none" w="sm" len="sm"/>
            <a:tailEnd type="none" w="sm" len="sm"/>
          </a:ln>
        </p:spPr>
      </p:pic>
      <p:pic>
        <p:nvPicPr>
          <p:cNvPr id="323" name="Google Shape;323;p48"/>
          <p:cNvPicPr preferRelativeResize="0"/>
          <p:nvPr/>
        </p:nvPicPr>
        <p:blipFill rotWithShape="1">
          <a:blip r:embed="rId14">
            <a:alphaModFix/>
          </a:blip>
          <a:srcRect t="7813" b="7813"/>
          <a:stretch/>
        </p:blipFill>
        <p:spPr>
          <a:xfrm>
            <a:off x="3687250" y="3113513"/>
            <a:ext cx="1419146" cy="798276"/>
          </a:xfrm>
          <a:prstGeom prst="rect">
            <a:avLst/>
          </a:prstGeom>
          <a:noFill/>
          <a:ln w="9525" cap="flat" cmpd="sng">
            <a:solidFill>
              <a:schemeClr val="dk2"/>
            </a:solidFill>
            <a:prstDash val="solid"/>
            <a:round/>
            <a:headEnd type="none" w="sm" len="sm"/>
            <a:tailEnd type="none" w="sm" len="sm"/>
          </a:ln>
        </p:spPr>
      </p:pic>
      <p:graphicFrame>
        <p:nvGraphicFramePr>
          <p:cNvPr id="324" name="Google Shape;324;p48"/>
          <p:cNvGraphicFramePr/>
          <p:nvPr/>
        </p:nvGraphicFramePr>
        <p:xfrm>
          <a:off x="6817875" y="266050"/>
          <a:ext cx="2142625" cy="103626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makes the emu more different to the other jirda species?</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5" name="Google Shape;325;p48"/>
          <p:cNvGraphicFramePr/>
          <p:nvPr/>
        </p:nvGraphicFramePr>
        <p:xfrm>
          <a:off x="6785070" y="1550550"/>
          <a:ext cx="2134475" cy="137154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WORD-BANK</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GB" sz="1100" b="1">
                          <a:latin typeface="Century Gothic"/>
                          <a:ea typeface="Century Gothic"/>
                          <a:cs typeface="Century Gothic"/>
                          <a:sym typeface="Century Gothic"/>
                        </a:rPr>
                        <a:t>Frill-Neck - Black Swan Quokka - Pelican - Emu Koala - Kookaburra - </a:t>
                      </a:r>
                      <a:r>
                        <a:rPr lang="en-GB" sz="1100" b="1">
                          <a:solidFill>
                            <a:schemeClr val="dk1"/>
                          </a:solidFill>
                          <a:latin typeface="Century Gothic"/>
                          <a:ea typeface="Century Gothic"/>
                          <a:cs typeface="Century Gothic"/>
                          <a:sym typeface="Century Gothic"/>
                        </a:rPr>
                        <a:t>Camel </a:t>
                      </a:r>
                      <a:r>
                        <a:rPr lang="en-GB" sz="1100" b="1">
                          <a:latin typeface="Century Gothic"/>
                          <a:ea typeface="Century Gothic"/>
                          <a:cs typeface="Century Gothic"/>
                          <a:sym typeface="Century Gothic"/>
                        </a:rPr>
                        <a:t>Willy Wagtail - Curlew Echidna - Sting-Ray</a:t>
                      </a:r>
                      <a:endParaRPr sz="1100" b="1">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6" name="Google Shape;326;p48"/>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pic>
        <p:nvPicPr>
          <p:cNvPr id="19" name="Picture 2" descr="Image result for pencil">
            <a:extLst>
              <a:ext uri="{FF2B5EF4-FFF2-40B4-BE49-F238E27FC236}">
                <a16:creationId xmlns:a16="http://schemas.microsoft.com/office/drawing/2014/main" id="{72D22395-035E-4309-B652-E6503FF4310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9"/>
          <p:cNvPicPr preferRelativeResize="0"/>
          <p:nvPr/>
        </p:nvPicPr>
        <p:blipFill>
          <a:blip r:embed="rId3">
            <a:alphaModFix/>
          </a:blip>
          <a:stretch>
            <a:fillRect/>
          </a:stretch>
        </p:blipFill>
        <p:spPr>
          <a:xfrm>
            <a:off x="1038987" y="3457700"/>
            <a:ext cx="1942595" cy="1460601"/>
          </a:xfrm>
          <a:prstGeom prst="rect">
            <a:avLst/>
          </a:prstGeom>
          <a:noFill/>
          <a:ln>
            <a:noFill/>
          </a:ln>
        </p:spPr>
      </p:pic>
      <p:sp>
        <p:nvSpPr>
          <p:cNvPr id="332" name="Google Shape;332;p49"/>
          <p:cNvSpPr txBox="1">
            <a:spLocks noGrp="1"/>
          </p:cNvSpPr>
          <p:nvPr>
            <p:ph type="body" idx="2"/>
          </p:nvPr>
        </p:nvSpPr>
        <p:spPr>
          <a:xfrm>
            <a:off x="552550" y="767450"/>
            <a:ext cx="6173700" cy="25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Aboriginal and Torres Strait Islander nations use their vast knowledge around for living things such as edible and inedible plants or medicinal₁ plants.</a:t>
            </a:r>
            <a:endParaRPr/>
          </a:p>
          <a:p>
            <a:pPr marL="0" lvl="0" indent="0" algn="l" rtl="0">
              <a:spcBef>
                <a:spcPts val="1600"/>
              </a:spcBef>
              <a:spcAft>
                <a:spcPts val="1600"/>
              </a:spcAft>
              <a:buNone/>
            </a:pPr>
            <a:r>
              <a:rPr lang="en-GB"/>
              <a:t>This knowledge is extended for when these organisms are no longer living. This includes categorising trees as spear trees, string trees, shield trees, canoe trees, resin trees and many more.</a:t>
            </a:r>
            <a:endParaRPr/>
          </a:p>
        </p:txBody>
      </p:sp>
      <p:graphicFrame>
        <p:nvGraphicFramePr>
          <p:cNvPr id="333" name="Google Shape;333;p49"/>
          <p:cNvGraphicFramePr/>
          <p:nvPr/>
        </p:nvGraphicFramePr>
        <p:xfrm>
          <a:off x="6793300" y="474450"/>
          <a:ext cx="2142625" cy="120390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are classification systems used by Aboriginal &amp; Torres Strait Islander nations?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34" name="Google Shape;334;p49"/>
          <p:cNvGraphicFramePr/>
          <p:nvPr/>
        </p:nvGraphicFramePr>
        <p:xfrm>
          <a:off x="6797375" y="4213500"/>
          <a:ext cx="2134475" cy="70098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used for medicine.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35" name="Google Shape;335;p49"/>
          <p:cNvPicPr preferRelativeResize="0"/>
          <p:nvPr/>
        </p:nvPicPr>
        <p:blipFill rotWithShape="1">
          <a:blip r:embed="rId4">
            <a:alphaModFix/>
          </a:blip>
          <a:srcRect l="12598" t="7813" r="12590" b="7813"/>
          <a:stretch/>
        </p:blipFill>
        <p:spPr>
          <a:xfrm>
            <a:off x="3600700" y="3457700"/>
            <a:ext cx="1942600" cy="1460601"/>
          </a:xfrm>
          <a:prstGeom prst="rect">
            <a:avLst/>
          </a:prstGeom>
          <a:noFill/>
          <a:ln w="9525" cap="flat" cmpd="sng">
            <a:solidFill>
              <a:schemeClr val="dk2"/>
            </a:solidFill>
            <a:prstDash val="solid"/>
            <a:round/>
            <a:headEnd type="none" w="sm" len="sm"/>
            <a:tailEnd type="none" w="sm" len="sm"/>
          </a:ln>
        </p:spPr>
      </p:pic>
      <p:pic>
        <p:nvPicPr>
          <p:cNvPr id="336" name="Google Shape;336;p49"/>
          <p:cNvPicPr preferRelativeResize="0"/>
          <p:nvPr/>
        </p:nvPicPr>
        <p:blipFill>
          <a:blip r:embed="rId5">
            <a:alphaModFix/>
          </a:blip>
          <a:stretch>
            <a:fillRect/>
          </a:stretch>
        </p:blipFill>
        <p:spPr>
          <a:xfrm>
            <a:off x="6808138" y="1740325"/>
            <a:ext cx="2112949" cy="2332721"/>
          </a:xfrm>
          <a:prstGeom prst="rect">
            <a:avLst/>
          </a:prstGeom>
          <a:noFill/>
          <a:ln>
            <a:noFill/>
          </a:ln>
        </p:spPr>
      </p:pic>
      <p:sp>
        <p:nvSpPr>
          <p:cNvPr id="337" name="Google Shape;337;p49"/>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Aboriginal and Torres Strait Islander nations use classification systems to group different organisms based on their uses or cultural significance.</a:t>
            </a:r>
            <a:endParaRPr/>
          </a:p>
          <a:p>
            <a:pPr marL="0" lvl="0" indent="0" algn="l" rtl="0">
              <a:spcBef>
                <a:spcPts val="1600"/>
              </a:spcBef>
              <a:spcAft>
                <a:spcPts val="0"/>
              </a:spcAft>
              <a:buNone/>
            </a:pPr>
            <a:r>
              <a:rPr lang="en-GB"/>
              <a:t>Binary₁ classifications are used to identify organisms as edible or inedible, totemic or non-totemic.</a:t>
            </a:r>
            <a:endParaRPr/>
          </a:p>
          <a:p>
            <a:pPr marL="0" lvl="0" indent="0" algn="l" rtl="0">
              <a:spcBef>
                <a:spcPts val="1600"/>
              </a:spcBef>
              <a:spcAft>
                <a:spcPts val="0"/>
              </a:spcAft>
              <a:buNone/>
            </a:pPr>
            <a:r>
              <a:rPr lang="en-GB"/>
              <a:t>Indigenous classifications differ from Linnaean classifications as organisms were commonly categorised on their use rather than their similarities.</a:t>
            </a:r>
            <a:endParaRPr/>
          </a:p>
          <a:p>
            <a:pPr marL="0" lvl="0" indent="0" algn="l" rtl="0">
              <a:spcBef>
                <a:spcPts val="1600"/>
              </a:spcBef>
              <a:spcAft>
                <a:spcPts val="1600"/>
              </a:spcAft>
              <a:buNone/>
            </a:pPr>
            <a:endParaRPr/>
          </a:p>
        </p:txBody>
      </p:sp>
      <p:graphicFrame>
        <p:nvGraphicFramePr>
          <p:cNvPr id="343" name="Google Shape;343;p50"/>
          <p:cNvGraphicFramePr/>
          <p:nvPr/>
        </p:nvGraphicFramePr>
        <p:xfrm>
          <a:off x="6793300" y="614050"/>
          <a:ext cx="2142625" cy="153918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Provide an example of how Indigenous nations might categorise some organisms differently to Linnaean classifications.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4" name="Google Shape;344;p50"/>
          <p:cNvGraphicFramePr/>
          <p:nvPr/>
        </p:nvGraphicFramePr>
        <p:xfrm>
          <a:off x="6797375" y="3937750"/>
          <a:ext cx="2134475" cy="86862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1 - two options, it does have or it does not have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45" name="Google Shape;345;p50"/>
          <p:cNvPicPr preferRelativeResize="0"/>
          <p:nvPr/>
        </p:nvPicPr>
        <p:blipFill rotWithShape="1">
          <a:blip r:embed="rId3">
            <a:alphaModFix/>
          </a:blip>
          <a:srcRect t="7891" b="7891"/>
          <a:stretch/>
        </p:blipFill>
        <p:spPr>
          <a:xfrm>
            <a:off x="454825" y="3837251"/>
            <a:ext cx="1921875" cy="1081052"/>
          </a:xfrm>
          <a:prstGeom prst="rect">
            <a:avLst/>
          </a:prstGeom>
          <a:noFill/>
          <a:ln w="9525" cap="flat" cmpd="sng">
            <a:solidFill>
              <a:schemeClr val="dk2"/>
            </a:solidFill>
            <a:prstDash val="solid"/>
            <a:round/>
            <a:headEnd type="none" w="sm" len="sm"/>
            <a:tailEnd type="none" w="sm" len="sm"/>
          </a:ln>
        </p:spPr>
      </p:pic>
      <p:pic>
        <p:nvPicPr>
          <p:cNvPr id="346" name="Google Shape;346;p50"/>
          <p:cNvPicPr preferRelativeResize="0"/>
          <p:nvPr/>
        </p:nvPicPr>
        <p:blipFill rotWithShape="1">
          <a:blip r:embed="rId4">
            <a:alphaModFix/>
          </a:blip>
          <a:srcRect t="6724" b="6733"/>
          <a:stretch/>
        </p:blipFill>
        <p:spPr>
          <a:xfrm>
            <a:off x="2596375" y="3837250"/>
            <a:ext cx="1921873" cy="1081049"/>
          </a:xfrm>
          <a:prstGeom prst="rect">
            <a:avLst/>
          </a:prstGeom>
          <a:noFill/>
          <a:ln w="9525" cap="flat" cmpd="sng">
            <a:solidFill>
              <a:schemeClr val="dk2"/>
            </a:solidFill>
            <a:prstDash val="solid"/>
            <a:round/>
            <a:headEnd type="none" w="sm" len="sm"/>
            <a:tailEnd type="none" w="sm" len="sm"/>
          </a:ln>
        </p:spPr>
      </p:pic>
      <p:pic>
        <p:nvPicPr>
          <p:cNvPr id="347" name="Google Shape;347;p50"/>
          <p:cNvPicPr preferRelativeResize="0"/>
          <p:nvPr/>
        </p:nvPicPr>
        <p:blipFill rotWithShape="1">
          <a:blip r:embed="rId5">
            <a:alphaModFix/>
          </a:blip>
          <a:srcRect/>
          <a:stretch/>
        </p:blipFill>
        <p:spPr>
          <a:xfrm>
            <a:off x="4737913" y="3837250"/>
            <a:ext cx="1921864" cy="1081049"/>
          </a:xfrm>
          <a:prstGeom prst="rect">
            <a:avLst/>
          </a:prstGeom>
          <a:noFill/>
          <a:ln w="9525" cap="flat" cmpd="sng">
            <a:solidFill>
              <a:schemeClr val="dk2"/>
            </a:solidFill>
            <a:prstDash val="solid"/>
            <a:round/>
            <a:headEnd type="none" w="sm" len="sm"/>
            <a:tailEnd type="none" w="sm" len="sm"/>
          </a:ln>
        </p:spPr>
      </p:pic>
      <p:sp>
        <p:nvSpPr>
          <p:cNvPr id="348" name="Google Shape;348;p50"/>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1"/>
          <p:cNvSpPr txBox="1">
            <a:spLocks noGrp="1"/>
          </p:cNvSpPr>
          <p:nvPr>
            <p:ph type="body" idx="2"/>
          </p:nvPr>
        </p:nvSpPr>
        <p:spPr>
          <a:xfrm>
            <a:off x="552550" y="1937350"/>
            <a:ext cx="6173700" cy="132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Why do Aboriginal and Torres Strait Islander nations classify organisms?</a:t>
            </a:r>
            <a:endParaRPr/>
          </a:p>
          <a:p>
            <a:pPr marL="457200" lvl="0" indent="-342900" algn="l" rtl="0">
              <a:spcBef>
                <a:spcPts val="0"/>
              </a:spcBef>
              <a:spcAft>
                <a:spcPts val="0"/>
              </a:spcAft>
              <a:buSzPts val="1800"/>
              <a:buAutoNum type="arabicPeriod"/>
            </a:pPr>
            <a:r>
              <a:rPr lang="en-GB"/>
              <a:t>How does Indigenous classification differ from Linnaean classification?</a:t>
            </a:r>
            <a:endParaRPr/>
          </a:p>
        </p:txBody>
      </p:sp>
      <p:sp>
        <p:nvSpPr>
          <p:cNvPr id="354" name="Google Shape;354;p51"/>
          <p:cNvSpPr/>
          <p:nvPr/>
        </p:nvSpPr>
        <p:spPr>
          <a:xfrm>
            <a:off x="552550" y="811325"/>
            <a:ext cx="5896800" cy="11325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Answer the questions below in your workbooks.</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Classify the plants below based on the following uses: crafting canoes, shields or spears. This is a research task.</a:t>
            </a:r>
            <a:endParaRPr sz="1800">
              <a:latin typeface="Century Gothic"/>
              <a:ea typeface="Century Gothic"/>
              <a:cs typeface="Century Gothic"/>
              <a:sym typeface="Century Gothic"/>
            </a:endParaRPr>
          </a:p>
        </p:txBody>
      </p:sp>
      <p:graphicFrame>
        <p:nvGraphicFramePr>
          <p:cNvPr id="355" name="Google Shape;355;p51"/>
          <p:cNvGraphicFramePr/>
          <p:nvPr/>
        </p:nvGraphicFramePr>
        <p:xfrm>
          <a:off x="6763595" y="811313"/>
          <a:ext cx="2134475" cy="204210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Indigenous classification categorises organisms based on their uses. For example, canoes are made out of the loose bark of trees, shields are crafted from broad trees, and spears are created from trees with hardwood.</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56" name="Google Shape;356;p51"/>
          <p:cNvPicPr preferRelativeResize="0"/>
          <p:nvPr/>
        </p:nvPicPr>
        <p:blipFill>
          <a:blip r:embed="rId3">
            <a:alphaModFix/>
          </a:blip>
          <a:stretch>
            <a:fillRect/>
          </a:stretch>
        </p:blipFill>
        <p:spPr>
          <a:xfrm>
            <a:off x="3310748" y="3390775"/>
            <a:ext cx="2297375" cy="1527525"/>
          </a:xfrm>
          <a:prstGeom prst="rect">
            <a:avLst/>
          </a:prstGeom>
          <a:noFill/>
          <a:ln>
            <a:noFill/>
          </a:ln>
        </p:spPr>
      </p:pic>
      <p:pic>
        <p:nvPicPr>
          <p:cNvPr id="357" name="Google Shape;357;p51"/>
          <p:cNvPicPr preferRelativeResize="0"/>
          <p:nvPr/>
        </p:nvPicPr>
        <p:blipFill rotWithShape="1">
          <a:blip r:embed="rId4">
            <a:alphaModFix/>
          </a:blip>
          <a:srcRect t="25903" b="25903"/>
          <a:stretch/>
        </p:blipFill>
        <p:spPr>
          <a:xfrm>
            <a:off x="500775" y="3390775"/>
            <a:ext cx="2297374" cy="1527526"/>
          </a:xfrm>
          <a:prstGeom prst="rect">
            <a:avLst/>
          </a:prstGeom>
          <a:noFill/>
          <a:ln>
            <a:noFill/>
          </a:ln>
        </p:spPr>
      </p:pic>
      <p:pic>
        <p:nvPicPr>
          <p:cNvPr id="358" name="Google Shape;358;p51"/>
          <p:cNvPicPr preferRelativeResize="0"/>
          <p:nvPr/>
        </p:nvPicPr>
        <p:blipFill rotWithShape="1">
          <a:blip r:embed="rId5">
            <a:alphaModFix/>
          </a:blip>
          <a:srcRect t="30384" b="19747"/>
          <a:stretch/>
        </p:blipFill>
        <p:spPr>
          <a:xfrm>
            <a:off x="6120700" y="3390775"/>
            <a:ext cx="2297375" cy="1527525"/>
          </a:xfrm>
          <a:prstGeom prst="rect">
            <a:avLst/>
          </a:prstGeom>
          <a:noFill/>
          <a:ln>
            <a:noFill/>
          </a:ln>
        </p:spPr>
      </p:pic>
      <p:sp>
        <p:nvSpPr>
          <p:cNvPr id="359" name="Google Shape;359;p51"/>
          <p:cNvSpPr/>
          <p:nvPr/>
        </p:nvSpPr>
        <p:spPr>
          <a:xfrm>
            <a:off x="1030975" y="3982746"/>
            <a:ext cx="1236978" cy="343548"/>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Bangalay</a:t>
            </a:r>
          </a:p>
        </p:txBody>
      </p:sp>
      <p:sp>
        <p:nvSpPr>
          <p:cNvPr id="360" name="Google Shape;360;p51"/>
          <p:cNvSpPr/>
          <p:nvPr/>
        </p:nvSpPr>
        <p:spPr>
          <a:xfrm>
            <a:off x="6763612" y="4017246"/>
            <a:ext cx="1011550" cy="274542"/>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Sheoak</a:t>
            </a:r>
          </a:p>
        </p:txBody>
      </p:sp>
      <p:sp>
        <p:nvSpPr>
          <p:cNvPr id="361" name="Google Shape;361;p51"/>
          <p:cNvSpPr/>
          <p:nvPr/>
        </p:nvSpPr>
        <p:spPr>
          <a:xfrm>
            <a:off x="3701600" y="3980534"/>
            <a:ext cx="1515661" cy="348000"/>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Stringybark</a:t>
            </a:r>
          </a:p>
        </p:txBody>
      </p:sp>
      <p:sp>
        <p:nvSpPr>
          <p:cNvPr id="362" name="Google Shape;362;p51"/>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pic>
        <p:nvPicPr>
          <p:cNvPr id="12" name="Picture 2" descr="Image result for pencil">
            <a:extLst>
              <a:ext uri="{FF2B5EF4-FFF2-40B4-BE49-F238E27FC236}">
                <a16:creationId xmlns:a16="http://schemas.microsoft.com/office/drawing/2014/main" id="{DEDC8EFB-B0B8-476C-94FF-322CA9BA3B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2"/>
          <p:cNvSpPr/>
          <p:nvPr/>
        </p:nvSpPr>
        <p:spPr>
          <a:xfrm>
            <a:off x="602425" y="782725"/>
            <a:ext cx="5896800" cy="695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Create a T-chart to match the common names with their Whadjuk Noongar names.</a:t>
            </a:r>
            <a:endParaRPr sz="1800">
              <a:latin typeface="Century Gothic"/>
              <a:ea typeface="Century Gothic"/>
              <a:cs typeface="Century Gothic"/>
              <a:sym typeface="Century Gothic"/>
            </a:endParaRPr>
          </a:p>
        </p:txBody>
      </p:sp>
      <p:graphicFrame>
        <p:nvGraphicFramePr>
          <p:cNvPr id="368" name="Google Shape;368;p52"/>
          <p:cNvGraphicFramePr/>
          <p:nvPr>
            <p:extLst>
              <p:ext uri="{D42A27DB-BD31-4B8C-83A1-F6EECF244321}">
                <p14:modId xmlns:p14="http://schemas.microsoft.com/office/powerpoint/2010/main" val="867323468"/>
              </p:ext>
            </p:extLst>
          </p:nvPr>
        </p:nvGraphicFramePr>
        <p:xfrm>
          <a:off x="6793300" y="425975"/>
          <a:ext cx="2142625" cy="103626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dirty="0">
                          <a:solidFill>
                            <a:schemeClr val="dk1"/>
                          </a:solidFill>
                          <a:latin typeface="Century Gothic"/>
                          <a:ea typeface="Century Gothic"/>
                          <a:cs typeface="Century Gothic"/>
                          <a:sym typeface="Century Gothic"/>
                        </a:rPr>
                        <a:t>Using your laptops, research the Linnaean classification of the organisms below.</a:t>
                      </a:r>
                      <a:endParaRPr sz="1100" dirty="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69" name="Google Shape;369;p52"/>
          <p:cNvPicPr preferRelativeResize="0"/>
          <p:nvPr/>
        </p:nvPicPr>
        <p:blipFill rotWithShape="1">
          <a:blip r:embed="rId3">
            <a:alphaModFix/>
          </a:blip>
          <a:srcRect t="6784" b="6792"/>
          <a:stretch/>
        </p:blipFill>
        <p:spPr>
          <a:xfrm>
            <a:off x="527600" y="3959677"/>
            <a:ext cx="1869331" cy="1051503"/>
          </a:xfrm>
          <a:prstGeom prst="rect">
            <a:avLst/>
          </a:prstGeom>
          <a:noFill/>
          <a:ln w="9525" cap="flat" cmpd="sng">
            <a:solidFill>
              <a:schemeClr val="dk2"/>
            </a:solidFill>
            <a:prstDash val="solid"/>
            <a:round/>
            <a:headEnd type="none" w="sm" len="sm"/>
            <a:tailEnd type="none" w="sm" len="sm"/>
          </a:ln>
        </p:spPr>
      </p:pic>
      <p:pic>
        <p:nvPicPr>
          <p:cNvPr id="370" name="Google Shape;370;p52"/>
          <p:cNvPicPr preferRelativeResize="0"/>
          <p:nvPr/>
        </p:nvPicPr>
        <p:blipFill>
          <a:blip r:embed="rId4">
            <a:alphaModFix/>
          </a:blip>
          <a:stretch>
            <a:fillRect/>
          </a:stretch>
        </p:blipFill>
        <p:spPr>
          <a:xfrm>
            <a:off x="2616175" y="3959664"/>
            <a:ext cx="1869349" cy="1051511"/>
          </a:xfrm>
          <a:prstGeom prst="rect">
            <a:avLst/>
          </a:prstGeom>
          <a:noFill/>
          <a:ln>
            <a:noFill/>
          </a:ln>
        </p:spPr>
      </p:pic>
      <p:pic>
        <p:nvPicPr>
          <p:cNvPr id="371" name="Google Shape;371;p52"/>
          <p:cNvPicPr preferRelativeResize="0"/>
          <p:nvPr/>
        </p:nvPicPr>
        <p:blipFill rotWithShape="1">
          <a:blip r:embed="rId5">
            <a:alphaModFix/>
          </a:blip>
          <a:srcRect t="7813" b="7813"/>
          <a:stretch/>
        </p:blipFill>
        <p:spPr>
          <a:xfrm>
            <a:off x="2616170" y="2815338"/>
            <a:ext cx="1869350" cy="1051507"/>
          </a:xfrm>
          <a:prstGeom prst="rect">
            <a:avLst/>
          </a:prstGeom>
          <a:noFill/>
          <a:ln w="9525" cap="flat" cmpd="sng">
            <a:solidFill>
              <a:schemeClr val="dk2"/>
            </a:solidFill>
            <a:prstDash val="solid"/>
            <a:round/>
            <a:headEnd type="none" w="sm" len="sm"/>
            <a:tailEnd type="none" w="sm" len="sm"/>
          </a:ln>
        </p:spPr>
      </p:pic>
      <p:pic>
        <p:nvPicPr>
          <p:cNvPr id="372" name="Google Shape;372;p52"/>
          <p:cNvPicPr preferRelativeResize="0"/>
          <p:nvPr/>
        </p:nvPicPr>
        <p:blipFill rotWithShape="1">
          <a:blip r:embed="rId6">
            <a:alphaModFix/>
          </a:blip>
          <a:srcRect t="7698" b="7698"/>
          <a:stretch/>
        </p:blipFill>
        <p:spPr>
          <a:xfrm>
            <a:off x="4679825" y="2829924"/>
            <a:ext cx="1869329" cy="1051500"/>
          </a:xfrm>
          <a:prstGeom prst="rect">
            <a:avLst/>
          </a:prstGeom>
          <a:noFill/>
          <a:ln w="9525" cap="flat" cmpd="sng">
            <a:solidFill>
              <a:schemeClr val="dk2"/>
            </a:solidFill>
            <a:prstDash val="solid"/>
            <a:round/>
            <a:headEnd type="none" w="sm" len="sm"/>
            <a:tailEnd type="none" w="sm" len="sm"/>
          </a:ln>
        </p:spPr>
      </p:pic>
      <p:pic>
        <p:nvPicPr>
          <p:cNvPr id="373" name="Google Shape;373;p52"/>
          <p:cNvPicPr preferRelativeResize="0"/>
          <p:nvPr/>
        </p:nvPicPr>
        <p:blipFill rotWithShape="1">
          <a:blip r:embed="rId7">
            <a:alphaModFix/>
          </a:blip>
          <a:srcRect t="7777" b="7777"/>
          <a:stretch/>
        </p:blipFill>
        <p:spPr>
          <a:xfrm>
            <a:off x="527588" y="1671031"/>
            <a:ext cx="1869356" cy="1051498"/>
          </a:xfrm>
          <a:prstGeom prst="rect">
            <a:avLst/>
          </a:prstGeom>
          <a:noFill/>
          <a:ln w="9525" cap="flat" cmpd="sng">
            <a:solidFill>
              <a:schemeClr val="dk2"/>
            </a:solidFill>
            <a:prstDash val="solid"/>
            <a:round/>
            <a:headEnd type="none" w="sm" len="sm"/>
            <a:tailEnd type="none" w="sm" len="sm"/>
          </a:ln>
        </p:spPr>
      </p:pic>
      <p:pic>
        <p:nvPicPr>
          <p:cNvPr id="374" name="Google Shape;374;p52"/>
          <p:cNvPicPr preferRelativeResize="0"/>
          <p:nvPr/>
        </p:nvPicPr>
        <p:blipFill rotWithShape="1">
          <a:blip r:embed="rId8">
            <a:alphaModFix/>
          </a:blip>
          <a:srcRect t="7805" b="7805"/>
          <a:stretch/>
        </p:blipFill>
        <p:spPr>
          <a:xfrm>
            <a:off x="2616163" y="1671025"/>
            <a:ext cx="1869328" cy="1051500"/>
          </a:xfrm>
          <a:prstGeom prst="rect">
            <a:avLst/>
          </a:prstGeom>
          <a:noFill/>
          <a:ln w="9525" cap="flat" cmpd="sng">
            <a:solidFill>
              <a:schemeClr val="dk2"/>
            </a:solidFill>
            <a:prstDash val="solid"/>
            <a:round/>
            <a:headEnd type="none" w="sm" len="sm"/>
            <a:tailEnd type="none" w="sm" len="sm"/>
          </a:ln>
        </p:spPr>
      </p:pic>
      <p:pic>
        <p:nvPicPr>
          <p:cNvPr id="375" name="Google Shape;375;p52"/>
          <p:cNvPicPr preferRelativeResize="0"/>
          <p:nvPr/>
        </p:nvPicPr>
        <p:blipFill rotWithShape="1">
          <a:blip r:embed="rId9">
            <a:alphaModFix/>
          </a:blip>
          <a:srcRect t="7655" b="7655"/>
          <a:stretch/>
        </p:blipFill>
        <p:spPr>
          <a:xfrm>
            <a:off x="4704700" y="1671015"/>
            <a:ext cx="1869354" cy="1051510"/>
          </a:xfrm>
          <a:prstGeom prst="rect">
            <a:avLst/>
          </a:prstGeom>
          <a:noFill/>
          <a:ln w="9525" cap="flat" cmpd="sng">
            <a:solidFill>
              <a:schemeClr val="dk2"/>
            </a:solidFill>
            <a:prstDash val="solid"/>
            <a:round/>
            <a:headEnd type="none" w="sm" len="sm"/>
            <a:tailEnd type="none" w="sm" len="sm"/>
          </a:ln>
        </p:spPr>
      </p:pic>
      <p:pic>
        <p:nvPicPr>
          <p:cNvPr id="376" name="Google Shape;376;p52"/>
          <p:cNvPicPr preferRelativeResize="0"/>
          <p:nvPr/>
        </p:nvPicPr>
        <p:blipFill rotWithShape="1">
          <a:blip r:embed="rId10">
            <a:alphaModFix/>
          </a:blip>
          <a:srcRect t="12502" b="12495"/>
          <a:stretch/>
        </p:blipFill>
        <p:spPr>
          <a:xfrm>
            <a:off x="552540" y="2815350"/>
            <a:ext cx="1869340" cy="1051500"/>
          </a:xfrm>
          <a:prstGeom prst="rect">
            <a:avLst/>
          </a:prstGeom>
          <a:noFill/>
          <a:ln w="9525" cap="flat" cmpd="sng">
            <a:solidFill>
              <a:schemeClr val="dk2"/>
            </a:solidFill>
            <a:prstDash val="solid"/>
            <a:round/>
            <a:headEnd type="none" w="sm" len="sm"/>
            <a:tailEnd type="none" w="sm" len="sm"/>
          </a:ln>
        </p:spPr>
      </p:pic>
      <p:pic>
        <p:nvPicPr>
          <p:cNvPr id="377" name="Google Shape;377;p52"/>
          <p:cNvPicPr preferRelativeResize="0"/>
          <p:nvPr/>
        </p:nvPicPr>
        <p:blipFill rotWithShape="1">
          <a:blip r:embed="rId11">
            <a:alphaModFix/>
          </a:blip>
          <a:srcRect t="11328" b="32422"/>
          <a:stretch/>
        </p:blipFill>
        <p:spPr>
          <a:xfrm>
            <a:off x="4679825" y="3988825"/>
            <a:ext cx="1869354" cy="1051513"/>
          </a:xfrm>
          <a:prstGeom prst="rect">
            <a:avLst/>
          </a:prstGeom>
          <a:noFill/>
          <a:ln w="9525" cap="flat" cmpd="sng">
            <a:solidFill>
              <a:schemeClr val="dk2"/>
            </a:solidFill>
            <a:prstDash val="solid"/>
            <a:round/>
            <a:headEnd type="none" w="sm" len="sm"/>
            <a:tailEnd type="none" w="sm" len="sm"/>
          </a:ln>
        </p:spPr>
      </p:pic>
      <p:sp>
        <p:nvSpPr>
          <p:cNvPr id="378" name="Google Shape;378;p52"/>
          <p:cNvSpPr/>
          <p:nvPr/>
        </p:nvSpPr>
        <p:spPr>
          <a:xfrm>
            <a:off x="1141062" y="2024996"/>
            <a:ext cx="642393" cy="343548"/>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Weitj</a:t>
            </a:r>
          </a:p>
        </p:txBody>
      </p:sp>
      <p:sp>
        <p:nvSpPr>
          <p:cNvPr id="379" name="Google Shape;379;p52"/>
          <p:cNvSpPr/>
          <p:nvPr/>
        </p:nvSpPr>
        <p:spPr>
          <a:xfrm>
            <a:off x="3171837" y="2061734"/>
            <a:ext cx="757982" cy="270090"/>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Yoorn</a:t>
            </a:r>
          </a:p>
        </p:txBody>
      </p:sp>
      <p:sp>
        <p:nvSpPr>
          <p:cNvPr id="380" name="Google Shape;380;p52"/>
          <p:cNvSpPr/>
          <p:nvPr/>
        </p:nvSpPr>
        <p:spPr>
          <a:xfrm>
            <a:off x="5273887" y="4379546"/>
            <a:ext cx="731051" cy="270090"/>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Kulari</a:t>
            </a:r>
          </a:p>
        </p:txBody>
      </p:sp>
      <p:sp>
        <p:nvSpPr>
          <p:cNvPr id="381" name="Google Shape;381;p52"/>
          <p:cNvSpPr/>
          <p:nvPr/>
        </p:nvSpPr>
        <p:spPr>
          <a:xfrm>
            <a:off x="3198262" y="4379546"/>
            <a:ext cx="680217" cy="270090"/>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Maali</a:t>
            </a:r>
          </a:p>
        </p:txBody>
      </p:sp>
      <p:sp>
        <p:nvSpPr>
          <p:cNvPr id="382" name="Google Shape;382;p52"/>
          <p:cNvSpPr/>
          <p:nvPr/>
        </p:nvSpPr>
        <p:spPr>
          <a:xfrm>
            <a:off x="1026212" y="4313646"/>
            <a:ext cx="872057" cy="343548"/>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Waalitj</a:t>
            </a:r>
          </a:p>
        </p:txBody>
      </p:sp>
      <p:sp>
        <p:nvSpPr>
          <p:cNvPr id="383" name="Google Shape;383;p52"/>
          <p:cNvSpPr/>
          <p:nvPr/>
        </p:nvSpPr>
        <p:spPr>
          <a:xfrm>
            <a:off x="5412962" y="3185934"/>
            <a:ext cx="403047" cy="339467"/>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Kip</a:t>
            </a:r>
          </a:p>
        </p:txBody>
      </p:sp>
      <p:sp>
        <p:nvSpPr>
          <p:cNvPr id="384" name="Google Shape;384;p52"/>
          <p:cNvSpPr/>
          <p:nvPr/>
        </p:nvSpPr>
        <p:spPr>
          <a:xfrm>
            <a:off x="3058537" y="3169321"/>
            <a:ext cx="833326" cy="343548"/>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Yonga</a:t>
            </a:r>
          </a:p>
        </p:txBody>
      </p:sp>
      <p:sp>
        <p:nvSpPr>
          <p:cNvPr id="385" name="Google Shape;385;p52"/>
          <p:cNvSpPr/>
          <p:nvPr/>
        </p:nvSpPr>
        <p:spPr>
          <a:xfrm>
            <a:off x="1005037" y="3181471"/>
            <a:ext cx="914419" cy="270090"/>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Yarkan</a:t>
            </a:r>
          </a:p>
        </p:txBody>
      </p:sp>
      <p:sp>
        <p:nvSpPr>
          <p:cNvPr id="386" name="Google Shape;386;p52"/>
          <p:cNvSpPr/>
          <p:nvPr/>
        </p:nvSpPr>
        <p:spPr>
          <a:xfrm>
            <a:off x="5059800" y="2024996"/>
            <a:ext cx="1159213" cy="343548"/>
          </a:xfrm>
          <a:prstGeom prst="rect">
            <a:avLst/>
          </a:prstGeom>
        </p:spPr>
        <p:txBody>
          <a:bodyPr>
            <a:prstTxWarp prst="textPlain">
              <a:avLst/>
            </a:prstTxWarp>
          </a:bodyPr>
          <a:lstStyle/>
          <a:p>
            <a:pPr lvl="0" algn="ctr"/>
            <a:r>
              <a:rPr b="0" i="0">
                <a:ln w="9525" cap="flat" cmpd="sng">
                  <a:solidFill>
                    <a:srgbClr val="595959"/>
                  </a:solidFill>
                  <a:prstDash val="solid"/>
                  <a:round/>
                  <a:headEnd type="none" w="sm" len="sm"/>
                  <a:tailEnd type="none" w="sm" len="sm"/>
                </a:ln>
                <a:solidFill>
                  <a:srgbClr val="EEEEEE"/>
                </a:solidFill>
                <a:latin typeface="Arial"/>
              </a:rPr>
              <a:t>Kwooyar</a:t>
            </a:r>
          </a:p>
        </p:txBody>
      </p:sp>
      <p:graphicFrame>
        <p:nvGraphicFramePr>
          <p:cNvPr id="387" name="Google Shape;387;p52"/>
          <p:cNvGraphicFramePr/>
          <p:nvPr/>
        </p:nvGraphicFramePr>
        <p:xfrm>
          <a:off x="6797370" y="1589713"/>
          <a:ext cx="2134475" cy="170682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Students, remember that organisms are classified to link species with similar features. The more features that an organism shares, the more closely they will be related.</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8" name="Google Shape;388;p52"/>
          <p:cNvSpPr txBox="1">
            <a:spLocks noGrp="1"/>
          </p:cNvSpPr>
          <p:nvPr>
            <p:ph type="subTitle" idx="1"/>
          </p:nvPr>
        </p:nvSpPr>
        <p:spPr>
          <a:xfrm>
            <a:off x="136450" y="279675"/>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rPr>
              <a:t>We will compare Aboriginal and Torres Strait Islander classification systems to systems used by contemporary science.</a:t>
            </a:r>
            <a:endParaRPr sz="1300"/>
          </a:p>
        </p:txBody>
      </p:sp>
      <p:pic>
        <p:nvPicPr>
          <p:cNvPr id="24" name="Picture 2" descr="Image result for pencil">
            <a:extLst>
              <a:ext uri="{FF2B5EF4-FFF2-40B4-BE49-F238E27FC236}">
                <a16:creationId xmlns:a16="http://schemas.microsoft.com/office/drawing/2014/main" id="{303BFBFC-4B19-4FF1-949C-21EFA8D9CD3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35"/>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99" name="Google Shape;199;p35"/>
          <p:cNvGraphicFramePr/>
          <p:nvPr/>
        </p:nvGraphicFramePr>
        <p:xfrm>
          <a:off x="2040790" y="3654050"/>
          <a:ext cx="2134475" cy="738515"/>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0" name="Google Shape;200;p35"/>
          <p:cNvGraphicFramePr/>
          <p:nvPr/>
        </p:nvGraphicFramePr>
        <p:xfrm>
          <a:off x="2040800" y="2531575"/>
          <a:ext cx="2134475" cy="70098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1" name="Google Shape;201;p35"/>
          <p:cNvGraphicFramePr/>
          <p:nvPr/>
        </p:nvGraphicFramePr>
        <p:xfrm>
          <a:off x="586550" y="2531575"/>
          <a:ext cx="1224575" cy="350490"/>
        </p:xfrm>
        <a:graphic>
          <a:graphicData uri="http://schemas.openxmlformats.org/drawingml/2006/table">
            <a:tbl>
              <a:tblPr>
                <a:noFill/>
                <a:tableStyleId>{564E0095-02D9-43AA-9EB3-57E31CAE1F4A}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2" name="Google Shape;202;p35"/>
          <p:cNvGraphicFramePr/>
          <p:nvPr/>
        </p:nvGraphicFramePr>
        <p:xfrm>
          <a:off x="586550" y="3177225"/>
          <a:ext cx="1224575" cy="350490"/>
        </p:xfrm>
        <a:graphic>
          <a:graphicData uri="http://schemas.openxmlformats.org/drawingml/2006/table">
            <a:tbl>
              <a:tblPr>
                <a:noFill/>
                <a:tableStyleId>{564E0095-02D9-43AA-9EB3-57E31CAE1F4A}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3" name="Google Shape;203;p35"/>
          <p:cNvGraphicFramePr/>
          <p:nvPr/>
        </p:nvGraphicFramePr>
        <p:xfrm>
          <a:off x="4439730" y="3654038"/>
          <a:ext cx="2134475" cy="86862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4" name="Google Shape;204;p35"/>
          <p:cNvGraphicFramePr/>
          <p:nvPr/>
        </p:nvGraphicFramePr>
        <p:xfrm>
          <a:off x="6838660" y="2531563"/>
          <a:ext cx="2142625" cy="90428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5" name="Google Shape;205;p35"/>
          <p:cNvGraphicFramePr/>
          <p:nvPr/>
        </p:nvGraphicFramePr>
        <p:xfrm>
          <a:off x="4439720" y="2531575"/>
          <a:ext cx="2134475" cy="700980"/>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6" name="Google Shape;206;p35"/>
          <p:cNvGraphicFramePr/>
          <p:nvPr/>
        </p:nvGraphicFramePr>
        <p:xfrm>
          <a:off x="6838650" y="3654050"/>
          <a:ext cx="2142625" cy="78384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a:spLocks noGrp="1"/>
          </p:cNvSpPr>
          <p:nvPr>
            <p:ph type="body" idx="1"/>
          </p:nvPr>
        </p:nvSpPr>
        <p:spPr>
          <a:xfrm>
            <a:off x="497975" y="2892375"/>
            <a:ext cx="61323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GB">
                <a:solidFill>
                  <a:schemeClr val="dk1"/>
                </a:solidFill>
              </a:rPr>
              <a:t>We will examine the approach and purpose of Aboriginal and Torres Strait Islander classification systems.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use examples of organisms and compare their classification between Aboriginal and Torres Strait Islander and contemporary science classification systems.</a:t>
            </a:r>
            <a:endParaRPr/>
          </a:p>
        </p:txBody>
      </p:sp>
      <p:sp>
        <p:nvSpPr>
          <p:cNvPr id="394" name="Google Shape;394;p5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Aboriginal and Torres Strait Islander classification systems to systems used by contemporary science.</a:t>
            </a:r>
            <a:endParaRPr/>
          </a:p>
        </p:txBody>
      </p:sp>
      <p:graphicFrame>
        <p:nvGraphicFramePr>
          <p:cNvPr id="395" name="Google Shape;395;p53"/>
          <p:cNvGraphicFramePr/>
          <p:nvPr/>
        </p:nvGraphicFramePr>
        <p:xfrm>
          <a:off x="6793300" y="4154275"/>
          <a:ext cx="2142625" cy="914330"/>
        </p:xfrm>
        <a:graphic>
          <a:graphicData uri="http://schemas.openxmlformats.org/drawingml/2006/table">
            <a:tbl>
              <a:tblPr>
                <a:noFill/>
                <a:tableStyleId>{564E0095-02D9-43AA-9EB3-57E31CAE1F4A}</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aphicFrame>
        <p:nvGraphicFramePr>
          <p:cNvPr id="211" name="Google Shape;211;p36"/>
          <p:cNvGraphicFramePr/>
          <p:nvPr/>
        </p:nvGraphicFramePr>
        <p:xfrm>
          <a:off x="7551470" y="2049650"/>
          <a:ext cx="1494675" cy="1706820"/>
        </p:xfrm>
        <a:graphic>
          <a:graphicData uri="http://schemas.openxmlformats.org/drawingml/2006/table">
            <a:tbl>
              <a:tblPr>
                <a:noFill/>
                <a:tableStyleId>{564E0095-02D9-43AA-9EB3-57E31CAE1F4A}</a:tableStyleId>
              </a:tblPr>
              <a:tblGrid>
                <a:gridCol w="14946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K</a:t>
                      </a:r>
                      <a:r>
                        <a:rPr lang="en-GB" sz="1100">
                          <a:latin typeface="Century Gothic"/>
                          <a:ea typeface="Century Gothic"/>
                          <a:cs typeface="Century Gothic"/>
                          <a:sym typeface="Century Gothic"/>
                        </a:rPr>
                        <a:t>ing        KINGDOM</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P</a:t>
                      </a:r>
                      <a:r>
                        <a:rPr lang="en-GB" sz="1100">
                          <a:latin typeface="Century Gothic"/>
                          <a:ea typeface="Century Gothic"/>
                          <a:cs typeface="Century Gothic"/>
                          <a:sym typeface="Century Gothic"/>
                        </a:rPr>
                        <a:t>hillip      PHYLUM</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C</a:t>
                      </a:r>
                      <a:r>
                        <a:rPr lang="en-GB" sz="1100">
                          <a:latin typeface="Century Gothic"/>
                          <a:ea typeface="Century Gothic"/>
                          <a:cs typeface="Century Gothic"/>
                          <a:sym typeface="Century Gothic"/>
                        </a:rPr>
                        <a:t>ame     CLASS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O</a:t>
                      </a:r>
                      <a:r>
                        <a:rPr lang="en-GB" sz="1100">
                          <a:latin typeface="Century Gothic"/>
                          <a:ea typeface="Century Gothic"/>
                          <a:cs typeface="Century Gothic"/>
                          <a:sym typeface="Century Gothic"/>
                        </a:rPr>
                        <a:t>ver        ORDER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F</a:t>
                      </a:r>
                      <a:r>
                        <a:rPr lang="en-GB" sz="1100">
                          <a:latin typeface="Century Gothic"/>
                          <a:ea typeface="Century Gothic"/>
                          <a:cs typeface="Century Gothic"/>
                          <a:sym typeface="Century Gothic"/>
                        </a:rPr>
                        <a:t>or            FAMILY</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G</a:t>
                      </a:r>
                      <a:r>
                        <a:rPr lang="en-GB" sz="1100">
                          <a:latin typeface="Century Gothic"/>
                          <a:ea typeface="Century Gothic"/>
                          <a:cs typeface="Century Gothic"/>
                          <a:sym typeface="Century Gothic"/>
                        </a:rPr>
                        <a:t>ood       GENUS</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Spaghetti</a:t>
                      </a:r>
                      <a:r>
                        <a:rPr lang="en-GB" sz="1100">
                          <a:latin typeface="Century Gothic"/>
                          <a:ea typeface="Century Gothic"/>
                          <a:cs typeface="Century Gothic"/>
                          <a:sym typeface="Century Gothic"/>
                        </a:rPr>
                        <a:t>  SPECIES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6"/>
          <p:cNvGraphicFramePr/>
          <p:nvPr/>
        </p:nvGraphicFramePr>
        <p:xfrm>
          <a:off x="489825" y="1243925"/>
          <a:ext cx="6934625" cy="3383040"/>
        </p:xfrm>
        <a:graphic>
          <a:graphicData uri="http://schemas.openxmlformats.org/drawingml/2006/table">
            <a:tbl>
              <a:tblPr>
                <a:noFill/>
                <a:tableStyleId>{564E0095-02D9-43AA-9EB3-57E31CAE1F4A}</a:tableStyleId>
              </a:tblPr>
              <a:tblGrid>
                <a:gridCol w="896425">
                  <a:extLst>
                    <a:ext uri="{9D8B030D-6E8A-4147-A177-3AD203B41FA5}">
                      <a16:colId xmlns:a16="http://schemas.microsoft.com/office/drawing/2014/main" val="20000"/>
                    </a:ext>
                  </a:extLst>
                </a:gridCol>
                <a:gridCol w="1844200">
                  <a:extLst>
                    <a:ext uri="{9D8B030D-6E8A-4147-A177-3AD203B41FA5}">
                      <a16:colId xmlns:a16="http://schemas.microsoft.com/office/drawing/2014/main" val="20001"/>
                    </a:ext>
                  </a:extLst>
                </a:gridCol>
                <a:gridCol w="2103900">
                  <a:extLst>
                    <a:ext uri="{9D8B030D-6E8A-4147-A177-3AD203B41FA5}">
                      <a16:colId xmlns:a16="http://schemas.microsoft.com/office/drawing/2014/main" val="20002"/>
                    </a:ext>
                  </a:extLst>
                </a:gridCol>
                <a:gridCol w="20901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sz="1200" b="1">
                          <a:latin typeface="Century Gothic"/>
                          <a:ea typeface="Century Gothic"/>
                          <a:cs typeface="Century Gothic"/>
                          <a:sym typeface="Century Gothic"/>
                        </a:rPr>
                        <a:t>NUMBER</a:t>
                      </a:r>
                      <a:endParaRPr sz="1200"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A: Peacock</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B: Emu</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C: Cassowary</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1</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i="1">
                          <a:solidFill>
                            <a:srgbClr val="000000"/>
                          </a:solidFill>
                          <a:latin typeface="Century Gothic"/>
                          <a:ea typeface="Century Gothic"/>
                          <a:cs typeface="Century Gothic"/>
                          <a:sym typeface="Century Gothic"/>
                        </a:rPr>
                        <a:t>S: </a:t>
                      </a:r>
                      <a:r>
                        <a:rPr lang="en-GB" i="1">
                          <a:latin typeface="Century Gothic"/>
                          <a:ea typeface="Century Gothic"/>
                          <a:cs typeface="Century Gothic"/>
                          <a:sym typeface="Century Gothic"/>
                        </a:rPr>
                        <a:t>Pavo cristatus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O: Casuariiformes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2</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 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F: </a:t>
                      </a:r>
                      <a:r>
                        <a:rPr lang="en-GB">
                          <a:latin typeface="Century Gothic"/>
                          <a:ea typeface="Century Gothic"/>
                          <a:cs typeface="Century Gothic"/>
                          <a:sym typeface="Century Gothic"/>
                        </a:rPr>
                        <a:t>Casuariidae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G: </a:t>
                      </a:r>
                      <a:r>
                        <a:rPr lang="en-GB">
                          <a:latin typeface="Century Gothic"/>
                          <a:ea typeface="Century Gothic"/>
                          <a:cs typeface="Century Gothic"/>
                          <a:sym typeface="Century Gothic"/>
                        </a:rPr>
                        <a:t>Casuarius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3</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G: </a:t>
                      </a:r>
                      <a:r>
                        <a:rPr lang="en-GB">
                          <a:latin typeface="Century Gothic"/>
                          <a:ea typeface="Century Gothic"/>
                          <a:cs typeface="Century Gothic"/>
                          <a:sym typeface="Century Gothic"/>
                        </a:rPr>
                        <a:t>Dromaius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 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b="1">
                          <a:solidFill>
                            <a:srgbClr val="000000"/>
                          </a:solidFill>
                          <a:latin typeface="Century Gothic"/>
                          <a:ea typeface="Century Gothic"/>
                          <a:cs typeface="Century Gothic"/>
                          <a:sym typeface="Century Gothic"/>
                        </a:rPr>
                        <a:t>4</a:t>
                      </a:r>
                      <a:endParaRPr b="1">
                        <a:solidFill>
                          <a:srgbClr val="000000"/>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rgbClr val="000000"/>
                          </a:solidFill>
                          <a:latin typeface="Century Gothic"/>
                          <a:ea typeface="Century Gothic"/>
                          <a:cs typeface="Century Gothic"/>
                          <a:sym typeface="Century Gothic"/>
                        </a:rPr>
                        <a:t>O: </a:t>
                      </a:r>
                      <a:r>
                        <a:rPr lang="en-GB">
                          <a:latin typeface="Century Gothic"/>
                          <a:ea typeface="Century Gothic"/>
                          <a:cs typeface="Century Gothic"/>
                          <a:sym typeface="Century Gothic"/>
                        </a:rPr>
                        <a:t>Galliformes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O: </a:t>
                      </a:r>
                      <a:r>
                        <a:rPr lang="en-GB">
                          <a:latin typeface="Century Gothic"/>
                          <a:ea typeface="Century Gothic"/>
                          <a:cs typeface="Century Gothic"/>
                          <a:sym typeface="Century Gothic"/>
                        </a:rPr>
                        <a:t>Casuariiformes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i="1">
                          <a:solidFill>
                            <a:srgbClr val="000000"/>
                          </a:solidFill>
                          <a:latin typeface="Century Gothic"/>
                          <a:ea typeface="Century Gothic"/>
                          <a:cs typeface="Century Gothic"/>
                          <a:sym typeface="Century Gothic"/>
                        </a:rPr>
                        <a:t>S: </a:t>
                      </a:r>
                      <a:r>
                        <a:rPr lang="en-GB" i="1">
                          <a:solidFill>
                            <a:schemeClr val="dk1"/>
                          </a:solidFill>
                          <a:latin typeface="Century Gothic"/>
                          <a:ea typeface="Century Gothic"/>
                          <a:cs typeface="Century Gothic"/>
                          <a:sym typeface="Century Gothic"/>
                        </a:rPr>
                        <a:t>Casuarius casuarius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5</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C: </a:t>
                      </a:r>
                      <a:r>
                        <a:rPr lang="en-GB">
                          <a:latin typeface="Century Gothic"/>
                          <a:ea typeface="Century Gothic"/>
                          <a:cs typeface="Century Gothic"/>
                          <a:sym typeface="Century Gothic"/>
                        </a:rPr>
                        <a:t>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C:</a:t>
                      </a:r>
                      <a:r>
                        <a:rPr lang="en-GB">
                          <a:latin typeface="Century Gothic"/>
                          <a:ea typeface="Century Gothic"/>
                          <a:cs typeface="Century Gothic"/>
                          <a:sym typeface="Century Gothic"/>
                        </a:rPr>
                        <a:t> 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 Casuariidae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6</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G: Pava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P: 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GB" b="1" i="1">
                          <a:solidFill>
                            <a:srgbClr val="000000"/>
                          </a:solidFill>
                          <a:latin typeface="Century Gothic"/>
                          <a:ea typeface="Century Gothic"/>
                          <a:cs typeface="Century Gothic"/>
                          <a:sym typeface="Century Gothic"/>
                        </a:rPr>
                        <a:t>7</a:t>
                      </a:r>
                      <a:endParaRPr b="1" i="1">
                        <a:solidFill>
                          <a:srgbClr val="000000"/>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rgbClr val="000000"/>
                          </a:solidFill>
                          <a:latin typeface="Century Gothic"/>
                          <a:ea typeface="Century Gothic"/>
                          <a:cs typeface="Century Gothic"/>
                          <a:sym typeface="Century Gothic"/>
                        </a:rPr>
                        <a:t>F: </a:t>
                      </a:r>
                      <a:r>
                        <a:rPr lang="en-GB">
                          <a:latin typeface="Century Gothic"/>
                          <a:ea typeface="Century Gothic"/>
                          <a:cs typeface="Century Gothic"/>
                          <a:sym typeface="Century Gothic"/>
                        </a:rPr>
                        <a:t>Phasianida</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i="1">
                          <a:latin typeface="Century Gothic"/>
                          <a:ea typeface="Century Gothic"/>
                          <a:cs typeface="Century Gothic"/>
                          <a:sym typeface="Century Gothic"/>
                        </a:rPr>
                        <a:t>S: Dromaius novaehollandiaes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rgbClr val="000000"/>
                          </a:solidFill>
                          <a:latin typeface="Century Gothic"/>
                          <a:ea typeface="Century Gothic"/>
                          <a:cs typeface="Century Gothic"/>
                          <a:sym typeface="Century Gothic"/>
                        </a:rPr>
                        <a:t>P: Cho</a:t>
                      </a:r>
                      <a:r>
                        <a:rPr lang="en-GB">
                          <a:latin typeface="Century Gothic"/>
                          <a:ea typeface="Century Gothic"/>
                          <a:cs typeface="Century Gothic"/>
                          <a:sym typeface="Century Gothic"/>
                        </a:rPr>
                        <a:t>rdata</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13" name="Google Shape;213;p36"/>
          <p:cNvSpPr txBox="1"/>
          <p:nvPr/>
        </p:nvSpPr>
        <p:spPr>
          <a:xfrm>
            <a:off x="491925" y="347250"/>
            <a:ext cx="70596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a:solidFill>
                  <a:schemeClr val="dk1"/>
                </a:solidFill>
                <a:latin typeface="Century Gothic"/>
                <a:ea typeface="Century Gothic"/>
                <a:cs typeface="Century Gothic"/>
                <a:sym typeface="Century Gothic"/>
              </a:rPr>
              <a:t>Put the levels of classification in order using numbers 1 - 7.</a:t>
            </a:r>
            <a:endParaRPr sz="18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aphicFrame>
        <p:nvGraphicFramePr>
          <p:cNvPr id="218" name="Google Shape;218;p37"/>
          <p:cNvGraphicFramePr/>
          <p:nvPr/>
        </p:nvGraphicFramePr>
        <p:xfrm>
          <a:off x="554413" y="897375"/>
          <a:ext cx="6934625" cy="3383040"/>
        </p:xfrm>
        <a:graphic>
          <a:graphicData uri="http://schemas.openxmlformats.org/drawingml/2006/table">
            <a:tbl>
              <a:tblPr>
                <a:noFill/>
                <a:tableStyleId>{564E0095-02D9-43AA-9EB3-57E31CAE1F4A}</a:tableStyleId>
              </a:tblPr>
              <a:tblGrid>
                <a:gridCol w="896425">
                  <a:extLst>
                    <a:ext uri="{9D8B030D-6E8A-4147-A177-3AD203B41FA5}">
                      <a16:colId xmlns:a16="http://schemas.microsoft.com/office/drawing/2014/main" val="20000"/>
                    </a:ext>
                  </a:extLst>
                </a:gridCol>
                <a:gridCol w="1844200">
                  <a:extLst>
                    <a:ext uri="{9D8B030D-6E8A-4147-A177-3AD203B41FA5}">
                      <a16:colId xmlns:a16="http://schemas.microsoft.com/office/drawing/2014/main" val="20001"/>
                    </a:ext>
                  </a:extLst>
                </a:gridCol>
                <a:gridCol w="2103900">
                  <a:extLst>
                    <a:ext uri="{9D8B030D-6E8A-4147-A177-3AD203B41FA5}">
                      <a16:colId xmlns:a16="http://schemas.microsoft.com/office/drawing/2014/main" val="20002"/>
                    </a:ext>
                  </a:extLst>
                </a:gridCol>
                <a:gridCol w="20901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sz="1200" b="1">
                          <a:latin typeface="Century Gothic"/>
                          <a:ea typeface="Century Gothic"/>
                          <a:cs typeface="Century Gothic"/>
                          <a:sym typeface="Century Gothic"/>
                        </a:rPr>
                        <a:t>NUMBER</a:t>
                      </a:r>
                      <a:endParaRPr sz="1200"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A: Peacock</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B: Emu</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C: Cassowary</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1</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K: 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2</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 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P: 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P: 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3</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latin typeface="Century Gothic"/>
                          <a:ea typeface="Century Gothic"/>
                          <a:cs typeface="Century Gothic"/>
                          <a:sym typeface="Century Gothic"/>
                        </a:rPr>
                        <a:t>C: 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chemeClr val="dk1"/>
                          </a:solidFill>
                          <a:latin typeface="Century Gothic"/>
                          <a:ea typeface="Century Gothic"/>
                          <a:cs typeface="Century Gothic"/>
                          <a:sym typeface="Century Gothic"/>
                        </a:rPr>
                        <a:t>C: 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 Aves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b="1">
                          <a:solidFill>
                            <a:srgbClr val="000000"/>
                          </a:solidFill>
                          <a:latin typeface="Century Gothic"/>
                          <a:ea typeface="Century Gothic"/>
                          <a:cs typeface="Century Gothic"/>
                          <a:sym typeface="Century Gothic"/>
                        </a:rPr>
                        <a:t>4</a:t>
                      </a:r>
                      <a:endParaRPr b="1">
                        <a:solidFill>
                          <a:srgbClr val="000000"/>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rgbClr val="000000"/>
                          </a:solidFill>
                          <a:latin typeface="Century Gothic"/>
                          <a:ea typeface="Century Gothic"/>
                          <a:cs typeface="Century Gothic"/>
                          <a:sym typeface="Century Gothic"/>
                        </a:rPr>
                        <a:t>O: </a:t>
                      </a:r>
                      <a:r>
                        <a:rPr lang="en-GB">
                          <a:latin typeface="Century Gothic"/>
                          <a:ea typeface="Century Gothic"/>
                          <a:cs typeface="Century Gothic"/>
                          <a:sym typeface="Century Gothic"/>
                        </a:rPr>
                        <a:t>Galliformes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rgbClr val="000000"/>
                          </a:solidFill>
                          <a:latin typeface="Century Gothic"/>
                          <a:ea typeface="Century Gothic"/>
                          <a:cs typeface="Century Gothic"/>
                          <a:sym typeface="Century Gothic"/>
                        </a:rPr>
                        <a:t>O: </a:t>
                      </a:r>
                      <a:r>
                        <a:rPr lang="en-GB">
                          <a:latin typeface="Century Gothic"/>
                          <a:ea typeface="Century Gothic"/>
                          <a:cs typeface="Century Gothic"/>
                          <a:sym typeface="Century Gothic"/>
                        </a:rPr>
                        <a:t>Casuariiformes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latin typeface="Century Gothic"/>
                          <a:ea typeface="Century Gothic"/>
                          <a:cs typeface="Century Gothic"/>
                          <a:sym typeface="Century Gothic"/>
                        </a:rPr>
                        <a:t>O: Casuariiformes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5</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latin typeface="Century Gothic"/>
                          <a:ea typeface="Century Gothic"/>
                          <a:cs typeface="Century Gothic"/>
                          <a:sym typeface="Century Gothic"/>
                        </a:rPr>
                        <a:t>F: Phasianida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F: Casuariidae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 Casuariidae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6</a:t>
                      </a:r>
                      <a:endParaRPr b="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G: Pava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G: Dromaius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GB">
                          <a:solidFill>
                            <a:schemeClr val="dk1"/>
                          </a:solidFill>
                          <a:latin typeface="Century Gothic"/>
                          <a:ea typeface="Century Gothic"/>
                          <a:cs typeface="Century Gothic"/>
                          <a:sym typeface="Century Gothic"/>
                        </a:rPr>
                        <a:t>G: Casuarius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GB" b="1" i="1">
                          <a:solidFill>
                            <a:srgbClr val="000000"/>
                          </a:solidFill>
                          <a:latin typeface="Century Gothic"/>
                          <a:ea typeface="Century Gothic"/>
                          <a:cs typeface="Century Gothic"/>
                          <a:sym typeface="Century Gothic"/>
                        </a:rPr>
                        <a:t>7</a:t>
                      </a:r>
                      <a:endParaRPr b="1" i="1">
                        <a:solidFill>
                          <a:srgbClr val="000000"/>
                        </a:solidFill>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S: </a:t>
                      </a:r>
                      <a:r>
                        <a:rPr lang="en-GB" i="1">
                          <a:latin typeface="Century Gothic"/>
                          <a:ea typeface="Century Gothic"/>
                          <a:cs typeface="Century Gothic"/>
                          <a:sym typeface="Century Gothic"/>
                        </a:rPr>
                        <a:t>Pavo cristatis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i="1">
                          <a:latin typeface="Century Gothic"/>
                          <a:ea typeface="Century Gothic"/>
                          <a:cs typeface="Century Gothic"/>
                          <a:sym typeface="Century Gothic"/>
                        </a:rPr>
                        <a:t>S: Dromaius novaehollandiaes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i="1">
                          <a:solidFill>
                            <a:schemeClr val="dk1"/>
                          </a:solidFill>
                          <a:latin typeface="Century Gothic"/>
                          <a:ea typeface="Century Gothic"/>
                          <a:cs typeface="Century Gothic"/>
                          <a:sym typeface="Century Gothic"/>
                        </a:rPr>
                        <a:t>S: Casuarius casuarius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19" name="Google Shape;219;p37"/>
          <p:cNvSpPr txBox="1"/>
          <p:nvPr/>
        </p:nvSpPr>
        <p:spPr>
          <a:xfrm>
            <a:off x="491925" y="347250"/>
            <a:ext cx="70596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Once ordered, the organisms should be classified as follows:</a:t>
            </a:r>
            <a:endParaRPr sz="18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220" name="Google Shape;220;p37"/>
          <p:cNvSpPr txBox="1"/>
          <p:nvPr/>
        </p:nvSpPr>
        <p:spPr>
          <a:xfrm>
            <a:off x="554425" y="4377175"/>
            <a:ext cx="78489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Which two organisms are more closely related? Justify your answer.</a:t>
            </a:r>
            <a:endParaRPr sz="18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21" name="Google Shape;221;p37"/>
          <p:cNvPicPr preferRelativeResize="0"/>
          <p:nvPr/>
        </p:nvPicPr>
        <p:blipFill>
          <a:blip r:embed="rId3">
            <a:alphaModFix/>
          </a:blip>
          <a:stretch>
            <a:fillRect/>
          </a:stretch>
        </p:blipFill>
        <p:spPr>
          <a:xfrm>
            <a:off x="7614025" y="1289775"/>
            <a:ext cx="1414425" cy="281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Google Shape;226;p3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TAXONOMY</a:t>
            </a:r>
            <a:endParaRPr sz="4800"/>
          </a:p>
          <a:p>
            <a:pPr marL="0" lvl="0" indent="0" algn="r" rtl="0">
              <a:spcBef>
                <a:spcPts val="0"/>
              </a:spcBef>
              <a:spcAft>
                <a:spcPts val="1600"/>
              </a:spcAft>
              <a:buNone/>
            </a:pPr>
            <a:r>
              <a:rPr lang="en-GB" sz="3100">
                <a:solidFill>
                  <a:srgbClr val="0B5394"/>
                </a:solidFill>
              </a:rPr>
              <a:t>THE SCIENCE OF CLASSIFYING ORGANISMS</a:t>
            </a:r>
            <a:endParaRPr sz="31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3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DICHOTOMOUS</a:t>
            </a:r>
            <a:endParaRPr sz="4800"/>
          </a:p>
          <a:p>
            <a:pPr marL="0" lvl="0" indent="0" algn="r" rtl="0">
              <a:spcBef>
                <a:spcPts val="0"/>
              </a:spcBef>
              <a:spcAft>
                <a:spcPts val="1600"/>
              </a:spcAft>
              <a:buNone/>
            </a:pPr>
            <a:r>
              <a:rPr lang="en-GB" sz="4800">
                <a:solidFill>
                  <a:srgbClr val="0B5394"/>
                </a:solidFill>
              </a:rPr>
              <a:t>SPLITTING GROUPS IN TWO</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4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CLASSIFICATION</a:t>
            </a:r>
            <a:endParaRPr sz="4800"/>
          </a:p>
          <a:p>
            <a:pPr marL="0" lvl="0" indent="0" algn="r" rtl="0">
              <a:spcBef>
                <a:spcPts val="0"/>
              </a:spcBef>
              <a:spcAft>
                <a:spcPts val="1600"/>
              </a:spcAft>
              <a:buNone/>
            </a:pPr>
            <a:r>
              <a:rPr lang="en-GB" sz="3100">
                <a:solidFill>
                  <a:srgbClr val="0B5394"/>
                </a:solidFill>
              </a:rPr>
              <a:t>THE PROCESS OF GROUPING ORGANISMS</a:t>
            </a:r>
            <a:endParaRPr sz="31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1"/>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What are some observations you can make about this image?</a:t>
            </a:r>
            <a:endParaRPr/>
          </a:p>
          <a:p>
            <a:pPr marL="457200" lvl="0" indent="-342900" algn="l" rtl="0">
              <a:spcBef>
                <a:spcPts val="0"/>
              </a:spcBef>
              <a:spcAft>
                <a:spcPts val="0"/>
              </a:spcAft>
              <a:buSzPts val="1800"/>
              <a:buAutoNum type="arabicPeriod"/>
            </a:pPr>
            <a:r>
              <a:rPr lang="en-GB"/>
              <a:t>What inferences could you make based on your observations.</a:t>
            </a:r>
            <a:endParaRPr/>
          </a:p>
          <a:p>
            <a:pPr marL="0" lvl="0" indent="0" algn="l" rtl="0">
              <a:spcBef>
                <a:spcPts val="1600"/>
              </a:spcBef>
              <a:spcAft>
                <a:spcPts val="0"/>
              </a:spcAft>
              <a:buNone/>
            </a:pPr>
            <a:endParaRPr/>
          </a:p>
          <a:p>
            <a:pPr marL="0" lvl="0" indent="0" algn="l" rtl="0">
              <a:spcBef>
                <a:spcPts val="1600"/>
              </a:spcBef>
              <a:spcAft>
                <a:spcPts val="1600"/>
              </a:spcAft>
              <a:buNone/>
            </a:pPr>
            <a:r>
              <a:rPr lang="en-GB"/>
              <a:t>Remember that an observation is something we know by using our senses, whereas an inference is something we predict based on what we think will happen.</a:t>
            </a:r>
            <a:endParaRPr/>
          </a:p>
        </p:txBody>
      </p:sp>
      <p:pic>
        <p:nvPicPr>
          <p:cNvPr id="242" name="Google Shape;242;p41"/>
          <p:cNvPicPr preferRelativeResize="0"/>
          <p:nvPr/>
        </p:nvPicPr>
        <p:blipFill>
          <a:blip r:embed="rId3">
            <a:alphaModFix/>
          </a:blip>
          <a:stretch>
            <a:fillRect/>
          </a:stretch>
        </p:blipFill>
        <p:spPr>
          <a:xfrm>
            <a:off x="6174925" y="805138"/>
            <a:ext cx="2417650" cy="361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497975" y="2892375"/>
            <a:ext cx="59814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GB">
                <a:solidFill>
                  <a:schemeClr val="dk1"/>
                </a:solidFill>
              </a:rPr>
              <a:t>We will examine the approach and purpose of Aboriginal and Torres Strait Islander classification systems.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use examples of organisms and compare their classification between Aboriginal and Torres Strait Islander and contemporary science classification systems.</a:t>
            </a:r>
            <a:endParaRPr/>
          </a:p>
        </p:txBody>
      </p:sp>
      <p:sp>
        <p:nvSpPr>
          <p:cNvPr id="248" name="Google Shape;248;p42"/>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compare Aboriginal and Torres Strait Islander classification systems to systems used by contemporary science.</a:t>
            </a:r>
            <a:endParaRPr/>
          </a:p>
        </p:txBody>
      </p:sp>
      <p:graphicFrame>
        <p:nvGraphicFramePr>
          <p:cNvPr id="249" name="Google Shape;249;p42"/>
          <p:cNvGraphicFramePr/>
          <p:nvPr/>
        </p:nvGraphicFramePr>
        <p:xfrm>
          <a:off x="6693450" y="4023650"/>
          <a:ext cx="2134475" cy="877315"/>
        </p:xfrm>
        <a:graphic>
          <a:graphicData uri="http://schemas.openxmlformats.org/drawingml/2006/table">
            <a:tbl>
              <a:tblPr>
                <a:noFill/>
                <a:tableStyleId>{564E0095-02D9-43AA-9EB3-57E31CAE1F4A}</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0" name="Google Shape;250;p42"/>
          <p:cNvGraphicFramePr/>
          <p:nvPr/>
        </p:nvGraphicFramePr>
        <p:xfrm>
          <a:off x="7603350" y="229425"/>
          <a:ext cx="1224575" cy="350490"/>
        </p:xfrm>
        <a:graphic>
          <a:graphicData uri="http://schemas.openxmlformats.org/drawingml/2006/table">
            <a:tbl>
              <a:tblPr>
                <a:noFill/>
                <a:tableStyleId>{564E0095-02D9-43AA-9EB3-57E31CAE1F4A}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51" name="Google Shape;251;p42"/>
          <p:cNvGraphicFramePr/>
          <p:nvPr/>
        </p:nvGraphicFramePr>
        <p:xfrm>
          <a:off x="7603350" y="738925"/>
          <a:ext cx="1224575" cy="350490"/>
        </p:xfrm>
        <a:graphic>
          <a:graphicData uri="http://schemas.openxmlformats.org/drawingml/2006/table">
            <a:tbl>
              <a:tblPr>
                <a:noFill/>
                <a:tableStyleId>{564E0095-02D9-43AA-9EB3-57E31CAE1F4A}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D702FA-DB82-4E66-BCDE-4108E694F64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687C789-003E-4363-A4B9-41570678DA50}">
  <ds:schemaRefs>
    <ds:schemaRef ds:uri="http://schemas.microsoft.com/sharepoint/v3/contenttype/forms"/>
  </ds:schemaRefs>
</ds:datastoreItem>
</file>

<file path=customXml/itemProps3.xml><?xml version="1.0" encoding="utf-8"?>
<ds:datastoreItem xmlns:ds="http://schemas.openxmlformats.org/officeDocument/2006/customXml" ds:itemID="{EB0D3BBD-9E34-4530-8DB9-B19BECEF64D4}"/>
</file>

<file path=docProps/app.xml><?xml version="1.0" encoding="utf-8"?>
<Properties xmlns="http://schemas.openxmlformats.org/officeDocument/2006/extended-properties" xmlns:vt="http://schemas.openxmlformats.org/officeDocument/2006/docPropsVTypes">
  <TotalTime>3</TotalTime>
  <Words>1731</Words>
  <Application>Microsoft Office PowerPoint</Application>
  <PresentationFormat>On-screen Show (16:9)</PresentationFormat>
  <Paragraphs>230</Paragraphs>
  <Slides>20</Slides>
  <Notes>20</Notes>
  <HiddenSlides>5</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20</vt:i4>
      </vt:variant>
    </vt:vector>
  </HeadingPairs>
  <TitlesOfParts>
    <vt:vector size="25" baseType="lpstr">
      <vt:lpstr>Century Gothic</vt:lpstr>
      <vt:lpstr>Arial</vt:lpstr>
      <vt:lpstr>ASC EDI Template</vt:lpstr>
      <vt:lpstr>ASC EDI Template</vt:lpstr>
      <vt:lpstr>Simple Light</vt:lpstr>
      <vt:lpstr>INDIGENOUS CLASSIFICATION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Aboriginal and Torres Strait Islander classification systems to systems used by contemporary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Aboriginal and Torres Strait Islander classification systems to systems used by contemporary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INDIGENOUS CLASSIFICATION SYSTEMS</dc:title>
  <cp:lastModifiedBy>AGNEW Tiela [Southern River College]</cp:lastModifiedBy>
  <cp:revision>1</cp:revision>
  <dcterms:modified xsi:type="dcterms:W3CDTF">2022-06-23T11:54:14Z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